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2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Lst>
  <p:sldSz cx="9144000" cy="5143500" type="screen16x9"/>
  <p:notesSz cx="6858000" cy="9144000"/>
  <p:embeddedFontLst>
    <p:embeddedFont>
      <p:font typeface="Calibri" panose="020F0502020204030204" pitchFamily="34" charset="0"/>
      <p:regular r:id="rId27"/>
      <p:bold r:id="rId28"/>
      <p:italic r:id="rId29"/>
      <p:boldItalic r:id="rId30"/>
    </p:embeddedFont>
    <p:embeddedFont>
      <p:font typeface="Georgia" panose="02040502050405020303" pitchFamily="18" charset="0"/>
      <p:regular r:id="rId31"/>
      <p:bold r:id="rId32"/>
      <p:italic r:id="rId33"/>
      <p:boldItalic r:id="rId34"/>
    </p:embeddedFont>
    <p:embeddedFont>
      <p:font typeface="Lato" panose="020B0604020202020204" charset="0"/>
      <p:regular r:id="rId35"/>
      <p:bold r:id="rId36"/>
      <p:italic r:id="rId37"/>
      <p:boldItalic r:id="rId38"/>
    </p:embeddedFont>
    <p:embeddedFont>
      <p:font typeface="Nunito" panose="020B0604020202020204" charset="0"/>
      <p:regular r:id="rId39"/>
      <p:bold r:id="rId40"/>
      <p:italic r:id="rId41"/>
      <p:boldItalic r:id="rId42"/>
    </p:embeddedFont>
    <p:embeddedFont>
      <p:font typeface="Open Sans" panose="020B0604020202020204" charset="0"/>
      <p:regular r:id="rId43"/>
      <p:bold r:id="rId44"/>
      <p:italic r:id="rId45"/>
      <p:boldItalic r:id="rId46"/>
    </p:embeddedFont>
    <p:embeddedFont>
      <p:font typeface="PT Sans Narrow" panose="020B0604020202020204" charset="0"/>
      <p:regular r:id="rId47"/>
      <p:bold r:id="rId48"/>
    </p:embeddedFont>
    <p:embeddedFont>
      <p:font typeface="Raleway" panose="020B0604020202020204" charset="0"/>
      <p:regular r:id="rId49"/>
      <p:bold r:id="rId50"/>
      <p:italic r:id="rId51"/>
      <p:boldItalic r:id="rId52"/>
    </p:embeddedFont>
    <p:embeddedFont>
      <p:font typeface="Roboto" panose="020B0604020202020204" charset="0"/>
      <p:regular r:id="rId53"/>
      <p:bold r:id="rId54"/>
      <p:italic r:id="rId55"/>
      <p:boldItalic r:id="rId56"/>
    </p:embeddedFont>
    <p:embeddedFont>
      <p:font typeface="Verdana" panose="020B0604030504040204" pitchFamily="34"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743" autoAdjust="0"/>
  </p:normalViewPr>
  <p:slideViewPr>
    <p:cSldViewPr snapToGrid="0">
      <p:cViewPr>
        <p:scale>
          <a:sx n="80" d="100"/>
          <a:sy n="80" d="100"/>
        </p:scale>
        <p:origin x="1116" y="-5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19.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font" Target="fonts/font24.fntdata"/><Relationship Id="rId55" Type="http://schemas.openxmlformats.org/officeDocument/2006/relationships/font" Target="fonts/font29.fntdata"/><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3.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3" Type="http://schemas.openxmlformats.org/officeDocument/2006/relationships/font" Target="fonts/font27.fntdata"/><Relationship Id="rId58" Type="http://schemas.openxmlformats.org/officeDocument/2006/relationships/font" Target="fonts/font32.fntdata"/><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56" Type="http://schemas.openxmlformats.org/officeDocument/2006/relationships/font" Target="fonts/font30.fntdata"/><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2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59" Type="http://schemas.openxmlformats.org/officeDocument/2006/relationships/font" Target="fonts/font33.fntdata"/><Relationship Id="rId20" Type="http://schemas.openxmlformats.org/officeDocument/2006/relationships/slide" Target="slides/slide18.xml"/><Relationship Id="rId41" Type="http://schemas.openxmlformats.org/officeDocument/2006/relationships/font" Target="fonts/font15.fntdata"/><Relationship Id="rId54" Type="http://schemas.openxmlformats.org/officeDocument/2006/relationships/font" Target="fonts/font28.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font" Target="fonts/font23.fntdata"/><Relationship Id="rId57" Type="http://schemas.openxmlformats.org/officeDocument/2006/relationships/font" Target="fonts/font31.fntdata"/><Relationship Id="rId10" Type="http://schemas.openxmlformats.org/officeDocument/2006/relationships/slide" Target="slides/slide8.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font" Target="fonts/font26.fntdata"/><Relationship Id="rId60" Type="http://schemas.openxmlformats.org/officeDocument/2006/relationships/font" Target="fonts/font34.fntdata"/><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towardsdatascience.com/5-steps-of-a-data-science-project-lifecycle-26c50372b492"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towardsdatascience.com/5-steps-of-a-data-science-project-lifecycle-26c50372b492"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towardsdatascience.com/5-steps-of-a-data-science-project-lifecycle-26c50372b492"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towardsdatascience.com/5-steps-of-a-data-science-project-lifecycle-26c50372b492"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upport.google.com/youtube/answer/7239739?hl=en-GB"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variety.com/2017/digital/news/youtube-2017-top-trending-videos-music-videos-1202631416/"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towardsdatascience.com/5-steps-of-a-data-science-project-lifecycle-26c50372b492"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Context: </a:t>
            </a:r>
            <a:endParaRPr/>
          </a:p>
          <a:p>
            <a:pPr marL="0" lvl="0" indent="0" algn="l" rtl="0">
              <a:spcBef>
                <a:spcPts val="0"/>
              </a:spcBef>
              <a:spcAft>
                <a:spcPts val="0"/>
              </a:spcAft>
              <a:buNone/>
            </a:pPr>
            <a:r>
              <a:rPr lang="fr"/>
              <a:t>Our project stems from this simple observation: everyone watches Youtube, and we’re all rather familiar with the idea of viral videos </a:t>
            </a:r>
            <a:endParaRPr/>
          </a:p>
          <a:p>
            <a:pPr marL="0" lvl="0" indent="0" algn="l" rtl="0">
              <a:spcBef>
                <a:spcPts val="0"/>
              </a:spcBef>
              <a:spcAft>
                <a:spcPts val="0"/>
              </a:spcAft>
              <a:buNone/>
            </a:pPr>
            <a:r>
              <a:rPr lang="fr">
                <a:solidFill>
                  <a:srgbClr val="24292E"/>
                </a:solidFill>
                <a:highlight>
                  <a:srgbClr val="FFFFFF"/>
                </a:highlight>
                <a:latin typeface="Verdana"/>
                <a:ea typeface="Verdana"/>
                <a:cs typeface="Verdana"/>
                <a:sym typeface="Verdana"/>
              </a:rPr>
              <a:t>YouTube is one of the most successful platforms for visual entertainment ever. </a:t>
            </a:r>
            <a:endParaRPr>
              <a:solidFill>
                <a:srgbClr val="24292E"/>
              </a:solidFill>
              <a:highlight>
                <a:srgbClr val="FFFFFF"/>
              </a:highlight>
              <a:latin typeface="Verdana"/>
              <a:ea typeface="Verdana"/>
              <a:cs typeface="Verdana"/>
              <a:sym typeface="Verdana"/>
            </a:endParaRPr>
          </a:p>
          <a:p>
            <a:pPr marL="0" lvl="0" indent="0" algn="l" rtl="0">
              <a:spcBef>
                <a:spcPts val="0"/>
              </a:spcBef>
              <a:spcAft>
                <a:spcPts val="0"/>
              </a:spcAft>
              <a:buNone/>
            </a:pPr>
            <a:endParaRPr>
              <a:solidFill>
                <a:srgbClr val="24292E"/>
              </a:solidFill>
              <a:highlight>
                <a:srgbClr val="FFFFFF"/>
              </a:highlight>
              <a:latin typeface="Verdana"/>
              <a:ea typeface="Verdana"/>
              <a:cs typeface="Verdana"/>
              <a:sym typeface="Verdana"/>
            </a:endParaRPr>
          </a:p>
          <a:p>
            <a:pPr marL="0" lvl="0" indent="0" algn="l" rtl="0">
              <a:spcBef>
                <a:spcPts val="0"/>
              </a:spcBef>
              <a:spcAft>
                <a:spcPts val="0"/>
              </a:spcAft>
              <a:buNone/>
            </a:pPr>
            <a:r>
              <a:rPr lang="fr">
                <a:solidFill>
                  <a:srgbClr val="24292E"/>
                </a:solidFill>
                <a:highlight>
                  <a:srgbClr val="FFFFFF"/>
                </a:highlight>
                <a:latin typeface="Verdana"/>
                <a:ea typeface="Verdana"/>
                <a:cs typeface="Verdana"/>
                <a:sym typeface="Verdana"/>
              </a:rPr>
              <a:t>With no requirements for uploading, there are thousands of videos uploaded every day surrounding thousands of different themes. Because of this, the phenomenon of viral videos arose with certain uploads reaching millions of views in a matter of minutes.  Though one would expect trending to go hand in hand with viral, it has been found that the trending page doesn’t always show the viral videos. </a:t>
            </a:r>
            <a:endParaRPr>
              <a:solidFill>
                <a:srgbClr val="24292E"/>
              </a:solidFill>
              <a:highlight>
                <a:srgbClr val="FFFFFF"/>
              </a:highlight>
              <a:latin typeface="Verdana"/>
              <a:ea typeface="Verdana"/>
              <a:cs typeface="Verdana"/>
              <a:sym typeface="Verdana"/>
            </a:endParaRPr>
          </a:p>
          <a:p>
            <a:pPr marL="0" lvl="0" indent="0" algn="l" rtl="0">
              <a:spcBef>
                <a:spcPts val="0"/>
              </a:spcBef>
              <a:spcAft>
                <a:spcPts val="0"/>
              </a:spcAft>
              <a:buNone/>
            </a:pPr>
            <a:endParaRPr>
              <a:solidFill>
                <a:srgbClr val="24292E"/>
              </a:solidFill>
              <a:highlight>
                <a:srgbClr val="FFFFFF"/>
              </a:highlight>
              <a:latin typeface="Verdana"/>
              <a:ea typeface="Verdana"/>
              <a:cs typeface="Verdana"/>
              <a:sym typeface="Verdana"/>
            </a:endParaRPr>
          </a:p>
          <a:p>
            <a:pPr marL="0" lvl="0" indent="0" algn="l" rtl="0">
              <a:spcBef>
                <a:spcPts val="0"/>
              </a:spcBef>
              <a:spcAft>
                <a:spcPts val="0"/>
              </a:spcAft>
              <a:buClr>
                <a:schemeClr val="dk1"/>
              </a:buClr>
              <a:buSzPts val="1100"/>
              <a:buFont typeface="Arial"/>
              <a:buNone/>
            </a:pPr>
            <a:r>
              <a:rPr lang="fr">
                <a:solidFill>
                  <a:schemeClr val="dk1"/>
                </a:solidFill>
              </a:rPr>
              <a:t>Our research questions and What we aim to explore through our project: what makes a Youtube video go viral, or trending?</a:t>
            </a:r>
            <a:endParaRPr>
              <a:solidFill>
                <a:srgbClr val="24292E"/>
              </a:solidFill>
              <a:highlight>
                <a:srgbClr val="FFFFFF"/>
              </a:highlight>
              <a:latin typeface="Verdana"/>
              <a:ea typeface="Verdana"/>
              <a:cs typeface="Verdana"/>
              <a:sym typeface="Verdana"/>
            </a:endParaRPr>
          </a:p>
          <a:p>
            <a:pPr marL="0" lvl="0" indent="0" algn="l" rtl="0">
              <a:spcBef>
                <a:spcPts val="0"/>
              </a:spcBef>
              <a:spcAft>
                <a:spcPts val="0"/>
              </a:spcAft>
              <a:buNone/>
            </a:pPr>
            <a:r>
              <a:rPr lang="fr">
                <a:solidFill>
                  <a:srgbClr val="24292E"/>
                </a:solidFill>
                <a:highlight>
                  <a:srgbClr val="FFFFFF"/>
                </a:highlight>
                <a:latin typeface="Verdana"/>
                <a:ea typeface="Verdana"/>
                <a:cs typeface="Verdana"/>
                <a:sym typeface="Verdana"/>
              </a:rPr>
              <a:t>For this, we want to investigate the features of viral videos in the rise of internet and YouTube (as early as 2006) and the features of trending videos more recently (2017 onwards). We will compare the results, chronologically and geographically in order to identify potential patterns that contribute to make a video trending or viral. </a:t>
            </a:r>
            <a:endParaRPr sz="1300">
              <a:latin typeface="Verdana"/>
              <a:ea typeface="Verdana"/>
              <a:cs typeface="Verdana"/>
              <a:sym typeface="Verdan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ab648e0b63_3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ab648e0b63_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a9eecc1f50_1_19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a9eecc1f50_1_19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fr" sz="1000">
                <a:solidFill>
                  <a:srgbClr val="292929"/>
                </a:solidFill>
                <a:highlight>
                  <a:srgbClr val="FFFFFF"/>
                </a:highlight>
              </a:rPr>
              <a:t>Source: </a:t>
            </a:r>
            <a:r>
              <a:rPr lang="fr" sz="1000" u="sng">
                <a:solidFill>
                  <a:schemeClr val="hlink"/>
                </a:solidFill>
                <a:highlight>
                  <a:srgbClr val="FFFFFF"/>
                </a:highlight>
                <a:hlinkClick r:id="rId3"/>
              </a:rPr>
              <a:t>https://towardsdatascience.com/5-steps-of-a-data-science-project-lifecycle-26c50372b492</a:t>
            </a:r>
            <a:r>
              <a:rPr lang="fr" sz="1000">
                <a:solidFill>
                  <a:srgbClr val="292929"/>
                </a:solidFill>
                <a:highlight>
                  <a:srgbClr val="FFFFFF"/>
                </a:highlight>
              </a:rPr>
              <a:t> </a:t>
            </a:r>
            <a:endParaRPr sz="1000">
              <a:solidFill>
                <a:srgbClr val="292929"/>
              </a:solidFill>
              <a:highlight>
                <a:srgbClr val="FFFFFF"/>
              </a:highlight>
            </a:endParaRPr>
          </a:p>
          <a:p>
            <a:pPr marL="0" lvl="0" indent="0" algn="l" rtl="0">
              <a:lnSpc>
                <a:spcPct val="100000"/>
              </a:lnSpc>
              <a:spcBef>
                <a:spcPts val="0"/>
              </a:spcBef>
              <a:spcAft>
                <a:spcPts val="0"/>
              </a:spcAft>
              <a:buNone/>
            </a:pPr>
            <a:endParaRPr sz="1000">
              <a:solidFill>
                <a:srgbClr val="292929"/>
              </a:solidFill>
              <a:highlight>
                <a:srgbClr val="FFFFFF"/>
              </a:highlight>
            </a:endParaRPr>
          </a:p>
          <a:p>
            <a:pPr marL="0" lvl="0" indent="0" algn="l" rtl="0">
              <a:lnSpc>
                <a:spcPct val="100000"/>
              </a:lnSpc>
              <a:spcBef>
                <a:spcPts val="0"/>
              </a:spcBef>
              <a:spcAft>
                <a:spcPts val="0"/>
              </a:spcAft>
              <a:buNone/>
            </a:pPr>
            <a:endParaRPr sz="1000">
              <a:solidFill>
                <a:srgbClr val="292929"/>
              </a:solidFill>
              <a:highlight>
                <a:srgbClr val="FFFFFF"/>
              </a:highlight>
            </a:endParaRPr>
          </a:p>
          <a:p>
            <a:pPr marL="0" lvl="0" indent="0" algn="l" rtl="0">
              <a:lnSpc>
                <a:spcPct val="100000"/>
              </a:lnSpc>
              <a:spcBef>
                <a:spcPts val="0"/>
              </a:spcBef>
              <a:spcAft>
                <a:spcPts val="0"/>
              </a:spcAft>
              <a:buNone/>
            </a:pPr>
            <a:r>
              <a:rPr lang="fr" sz="1000">
                <a:solidFill>
                  <a:srgbClr val="292929"/>
                </a:solidFill>
                <a:highlight>
                  <a:srgbClr val="FFFFFF"/>
                </a:highlight>
              </a:rPr>
              <a:t>In this process, you need to convert the data from one format to another and consolidate everything into one standardized format across all data. For example, if your data is stored in multiple CSV files, then you will consolidate these CSV data into a single repository, so that you can process and analyze it.</a:t>
            </a:r>
            <a:endParaRPr sz="1000">
              <a:solidFill>
                <a:srgbClr val="292929"/>
              </a:solidFill>
              <a:highlight>
                <a:srgbClr val="FFFFFF"/>
              </a:highlight>
            </a:endParaRPr>
          </a:p>
          <a:p>
            <a:pPr marL="0" lvl="0" indent="0" algn="l" rtl="0">
              <a:lnSpc>
                <a:spcPct val="100000"/>
              </a:lnSpc>
              <a:spcBef>
                <a:spcPts val="0"/>
              </a:spcBef>
              <a:spcAft>
                <a:spcPts val="0"/>
              </a:spcAft>
              <a:buNone/>
            </a:pPr>
            <a:endParaRPr sz="1000">
              <a:solidFill>
                <a:srgbClr val="292929"/>
              </a:solidFill>
              <a:highlight>
                <a:srgbClr val="FFFFFF"/>
              </a:highlight>
            </a:endParaRPr>
          </a:p>
          <a:p>
            <a:pPr marL="0" lvl="0" indent="0" algn="l" rtl="0">
              <a:lnSpc>
                <a:spcPct val="100000"/>
              </a:lnSpc>
              <a:spcBef>
                <a:spcPts val="0"/>
              </a:spcBef>
              <a:spcAft>
                <a:spcPts val="0"/>
              </a:spcAft>
              <a:buNone/>
            </a:pPr>
            <a:r>
              <a:rPr lang="fr" sz="1000">
                <a:solidFill>
                  <a:srgbClr val="292929"/>
                </a:solidFill>
                <a:highlight>
                  <a:srgbClr val="FFFFFF"/>
                </a:highlight>
              </a:rPr>
              <a:t>On top of that, scrubbing data also includes the task of extracting and replacing values. If you realise there are missing data sets or they could appear to be non-values, this is the time to replace them accordingly.</a:t>
            </a:r>
            <a:endParaRPr sz="1000">
              <a:solidFill>
                <a:srgbClr val="292929"/>
              </a:solidFill>
              <a:highlight>
                <a:srgbClr val="FFFFFF"/>
              </a:highlight>
            </a:endParaRPr>
          </a:p>
          <a:p>
            <a:pPr marL="0" lvl="0" indent="0" algn="l" rtl="0">
              <a:lnSpc>
                <a:spcPct val="100000"/>
              </a:lnSpc>
              <a:spcBef>
                <a:spcPts val="0"/>
              </a:spcBef>
              <a:spcAft>
                <a:spcPts val="0"/>
              </a:spcAft>
              <a:buNone/>
            </a:pPr>
            <a:endParaRPr sz="1000">
              <a:solidFill>
                <a:srgbClr val="292929"/>
              </a:solidFill>
              <a:highlight>
                <a:srgbClr val="FFFFFF"/>
              </a:highlight>
            </a:endParaRPr>
          </a:p>
          <a:p>
            <a:pPr marL="0" lvl="0" indent="0" algn="l" rtl="0">
              <a:lnSpc>
                <a:spcPct val="100000"/>
              </a:lnSpc>
              <a:spcBef>
                <a:spcPts val="0"/>
              </a:spcBef>
              <a:spcAft>
                <a:spcPts val="0"/>
              </a:spcAft>
              <a:buNone/>
            </a:pPr>
            <a:r>
              <a:rPr lang="fr" sz="1000">
                <a:solidFill>
                  <a:srgbClr val="292929"/>
                </a:solidFill>
                <a:highlight>
                  <a:srgbClr val="FFFFFF"/>
                </a:highlight>
              </a:rPr>
              <a:t>Lastly, you will also need to split, merge and extract columns</a:t>
            </a:r>
            <a:endParaRPr sz="1000">
              <a:solidFill>
                <a:srgbClr val="292929"/>
              </a:solidFill>
              <a:highlight>
                <a:srgbClr val="FFFFFF"/>
              </a:highlight>
            </a:endParaRPr>
          </a:p>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fr" sz="1600">
                <a:solidFill>
                  <a:srgbClr val="292929"/>
                </a:solidFill>
                <a:highlight>
                  <a:srgbClr val="FFFFFF"/>
                </a:highlight>
                <a:latin typeface="Georgia"/>
                <a:ea typeface="Georgia"/>
                <a:cs typeface="Georgia"/>
                <a:sym typeface="Georgia"/>
              </a:rPr>
              <a:t> data visualisation to help us to identify significant patterns and trends in our data</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a9eecc1f50_1_19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a9eecc1f50_1_19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fr" sz="1000">
                <a:solidFill>
                  <a:srgbClr val="292929"/>
                </a:solidFill>
                <a:highlight>
                  <a:srgbClr val="FFFFFF"/>
                </a:highlight>
              </a:rPr>
              <a:t>Source: </a:t>
            </a:r>
            <a:r>
              <a:rPr lang="fr" sz="1000" u="sng">
                <a:solidFill>
                  <a:schemeClr val="hlink"/>
                </a:solidFill>
                <a:highlight>
                  <a:srgbClr val="FFFFFF"/>
                </a:highlight>
                <a:hlinkClick r:id="rId3"/>
              </a:rPr>
              <a:t>https://towardsdatascience.com/5-steps-of-a-data-science-project-lifecycle-26c50372b492</a:t>
            </a:r>
            <a:r>
              <a:rPr lang="fr" sz="1000">
                <a:solidFill>
                  <a:srgbClr val="292929"/>
                </a:solidFill>
                <a:highlight>
                  <a:srgbClr val="FFFFFF"/>
                </a:highlight>
              </a:rPr>
              <a:t> </a:t>
            </a:r>
            <a:endParaRPr sz="1000">
              <a:solidFill>
                <a:srgbClr val="292929"/>
              </a:solidFill>
              <a:highlight>
                <a:srgbClr val="FFFFFF"/>
              </a:highlight>
            </a:endParaRPr>
          </a:p>
          <a:p>
            <a:pPr marL="0" lvl="0" indent="0" algn="l" rtl="0">
              <a:lnSpc>
                <a:spcPct val="100000"/>
              </a:lnSpc>
              <a:spcBef>
                <a:spcPts val="0"/>
              </a:spcBef>
              <a:spcAft>
                <a:spcPts val="0"/>
              </a:spcAft>
              <a:buNone/>
            </a:pPr>
            <a:endParaRPr sz="1000">
              <a:solidFill>
                <a:srgbClr val="292929"/>
              </a:solidFill>
              <a:highlight>
                <a:srgbClr val="FFFFFF"/>
              </a:highlight>
            </a:endParaRPr>
          </a:p>
          <a:p>
            <a:pPr marL="0" lvl="0" indent="0" algn="l" rtl="0">
              <a:lnSpc>
                <a:spcPct val="100000"/>
              </a:lnSpc>
              <a:spcBef>
                <a:spcPts val="0"/>
              </a:spcBef>
              <a:spcAft>
                <a:spcPts val="0"/>
              </a:spcAft>
              <a:buNone/>
            </a:pPr>
            <a:endParaRPr sz="1000">
              <a:solidFill>
                <a:srgbClr val="292929"/>
              </a:solidFill>
              <a:highlight>
                <a:srgbClr val="FFFFFF"/>
              </a:highlight>
            </a:endParaRPr>
          </a:p>
          <a:p>
            <a:pPr marL="0" lvl="0" indent="0" algn="l" rtl="0">
              <a:lnSpc>
                <a:spcPct val="100000"/>
              </a:lnSpc>
              <a:spcBef>
                <a:spcPts val="0"/>
              </a:spcBef>
              <a:spcAft>
                <a:spcPts val="0"/>
              </a:spcAft>
              <a:buNone/>
            </a:pPr>
            <a:r>
              <a:rPr lang="fr" sz="1000">
                <a:solidFill>
                  <a:srgbClr val="292929"/>
                </a:solidFill>
                <a:highlight>
                  <a:srgbClr val="FFFFFF"/>
                </a:highlight>
              </a:rPr>
              <a:t>In this process, you need to convert the data from one format to another and consolidate everything into one standardized format across all data. For example, if your data is stored in multiple CSV files, then you will consolidate these CSV data into a single repository, so that you can process and analyze it.</a:t>
            </a:r>
            <a:endParaRPr sz="1000">
              <a:solidFill>
                <a:srgbClr val="292929"/>
              </a:solidFill>
              <a:highlight>
                <a:srgbClr val="FFFFFF"/>
              </a:highlight>
            </a:endParaRPr>
          </a:p>
          <a:p>
            <a:pPr marL="0" lvl="0" indent="0" algn="l" rtl="0">
              <a:lnSpc>
                <a:spcPct val="100000"/>
              </a:lnSpc>
              <a:spcBef>
                <a:spcPts val="0"/>
              </a:spcBef>
              <a:spcAft>
                <a:spcPts val="0"/>
              </a:spcAft>
              <a:buNone/>
            </a:pPr>
            <a:endParaRPr sz="1000">
              <a:solidFill>
                <a:srgbClr val="292929"/>
              </a:solidFill>
              <a:highlight>
                <a:srgbClr val="FFFFFF"/>
              </a:highlight>
            </a:endParaRPr>
          </a:p>
          <a:p>
            <a:pPr marL="0" lvl="0" indent="0" algn="l" rtl="0">
              <a:lnSpc>
                <a:spcPct val="100000"/>
              </a:lnSpc>
              <a:spcBef>
                <a:spcPts val="0"/>
              </a:spcBef>
              <a:spcAft>
                <a:spcPts val="0"/>
              </a:spcAft>
              <a:buNone/>
            </a:pPr>
            <a:r>
              <a:rPr lang="fr" sz="1000">
                <a:solidFill>
                  <a:srgbClr val="292929"/>
                </a:solidFill>
                <a:highlight>
                  <a:srgbClr val="FFFFFF"/>
                </a:highlight>
              </a:rPr>
              <a:t>On top of that, scrubbing data also includes the task of extracting and replacing values. If you realise there are missing data sets or they could appear to be non-values, this is the time to replace them accordingly.</a:t>
            </a:r>
            <a:endParaRPr sz="1000">
              <a:solidFill>
                <a:srgbClr val="292929"/>
              </a:solidFill>
              <a:highlight>
                <a:srgbClr val="FFFFFF"/>
              </a:highlight>
            </a:endParaRPr>
          </a:p>
          <a:p>
            <a:pPr marL="0" lvl="0" indent="0" algn="l" rtl="0">
              <a:lnSpc>
                <a:spcPct val="100000"/>
              </a:lnSpc>
              <a:spcBef>
                <a:spcPts val="0"/>
              </a:spcBef>
              <a:spcAft>
                <a:spcPts val="0"/>
              </a:spcAft>
              <a:buNone/>
            </a:pPr>
            <a:endParaRPr sz="1000">
              <a:solidFill>
                <a:srgbClr val="292929"/>
              </a:solidFill>
              <a:highlight>
                <a:srgbClr val="FFFFFF"/>
              </a:highlight>
            </a:endParaRPr>
          </a:p>
          <a:p>
            <a:pPr marL="0" lvl="0" indent="0" algn="l" rtl="0">
              <a:lnSpc>
                <a:spcPct val="100000"/>
              </a:lnSpc>
              <a:spcBef>
                <a:spcPts val="0"/>
              </a:spcBef>
              <a:spcAft>
                <a:spcPts val="0"/>
              </a:spcAft>
              <a:buNone/>
            </a:pPr>
            <a:r>
              <a:rPr lang="fr" sz="1000">
                <a:solidFill>
                  <a:srgbClr val="292929"/>
                </a:solidFill>
                <a:highlight>
                  <a:srgbClr val="FFFFFF"/>
                </a:highlight>
              </a:rPr>
              <a:t>Lastly, you will also need to split, merge and extract columns</a:t>
            </a:r>
            <a:endParaRPr sz="1000">
              <a:solidFill>
                <a:srgbClr val="292929"/>
              </a:solidFill>
              <a:highlight>
                <a:srgbClr val="FFFFFF"/>
              </a:highlight>
            </a:endParaRPr>
          </a:p>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fr" sz="1600">
                <a:solidFill>
                  <a:srgbClr val="292929"/>
                </a:solidFill>
                <a:highlight>
                  <a:srgbClr val="FFFFFF"/>
                </a:highlight>
                <a:latin typeface="Georgia"/>
                <a:ea typeface="Georgia"/>
                <a:cs typeface="Georgia"/>
                <a:sym typeface="Georgia"/>
              </a:rPr>
              <a:t> data visualisation to help us to identify significant patterns and trends in our data</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ab69d704cc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ab69d704c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Would allow us to identify, which categories have the most likes, the most views.</a:t>
            </a:r>
            <a:endParaRPr/>
          </a:p>
          <a:p>
            <a:pPr marL="0" lvl="0" indent="0" algn="l" rtl="0">
              <a:spcBef>
                <a:spcPts val="0"/>
              </a:spcBef>
              <a:spcAft>
                <a:spcPts val="0"/>
              </a:spcAft>
              <a:buNone/>
            </a:pPr>
            <a:r>
              <a:rPr lang="fr">
                <a:solidFill>
                  <a:schemeClr val="dk1"/>
                </a:solidFill>
              </a:rPr>
              <a:t>Good way to visualize the difference in frequency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ab69d704cc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ab69d704cc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f88252dc4_0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f88252dc4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ab295144d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ab295144d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a9eecc1f50_1_19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a9eecc1f50_1_19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fr" sz="1000">
                <a:solidFill>
                  <a:srgbClr val="292929"/>
                </a:solidFill>
                <a:highlight>
                  <a:srgbClr val="FFFFFF"/>
                </a:highlight>
              </a:rPr>
              <a:t>Source: </a:t>
            </a:r>
            <a:r>
              <a:rPr lang="fr" sz="1000" u="sng">
                <a:solidFill>
                  <a:schemeClr val="hlink"/>
                </a:solidFill>
                <a:highlight>
                  <a:srgbClr val="FFFFFF"/>
                </a:highlight>
                <a:hlinkClick r:id="rId3"/>
              </a:rPr>
              <a:t>https://towardsdatascience.com/5-steps-of-a-data-science-project-lifecycle-26c50372b492</a:t>
            </a:r>
            <a:r>
              <a:rPr lang="fr" sz="1000">
                <a:solidFill>
                  <a:srgbClr val="292929"/>
                </a:solidFill>
                <a:highlight>
                  <a:srgbClr val="FFFFFF"/>
                </a:highlight>
              </a:rPr>
              <a:t> </a:t>
            </a:r>
            <a:endParaRPr sz="1000">
              <a:solidFill>
                <a:srgbClr val="292929"/>
              </a:solidFill>
              <a:highlight>
                <a:srgbClr val="FFFFFF"/>
              </a:highlight>
            </a:endParaRPr>
          </a:p>
          <a:p>
            <a:pPr marL="0" lvl="0" indent="0" algn="l" rtl="0">
              <a:lnSpc>
                <a:spcPct val="100000"/>
              </a:lnSpc>
              <a:spcBef>
                <a:spcPts val="0"/>
              </a:spcBef>
              <a:spcAft>
                <a:spcPts val="0"/>
              </a:spcAft>
              <a:buNone/>
            </a:pPr>
            <a:endParaRPr sz="1000">
              <a:solidFill>
                <a:srgbClr val="292929"/>
              </a:solidFill>
              <a:highlight>
                <a:srgbClr val="FFFFFF"/>
              </a:highlight>
            </a:endParaRPr>
          </a:p>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a9eecc1f50_1_19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a9eecc1f50_1_19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fr" sz="1000">
                <a:solidFill>
                  <a:srgbClr val="292929"/>
                </a:solidFill>
                <a:highlight>
                  <a:srgbClr val="FFFFFF"/>
                </a:highlight>
              </a:rPr>
              <a:t>Source: </a:t>
            </a:r>
            <a:r>
              <a:rPr lang="fr" sz="1000" u="sng">
                <a:solidFill>
                  <a:schemeClr val="hlink"/>
                </a:solidFill>
                <a:highlight>
                  <a:srgbClr val="FFFFFF"/>
                </a:highlight>
                <a:hlinkClick r:id="rId3"/>
              </a:rPr>
              <a:t>https://towardsdatascience.com/5-steps-of-a-data-science-project-lifecycle-26c50372b492</a:t>
            </a:r>
            <a:r>
              <a:rPr lang="fr" sz="1000">
                <a:solidFill>
                  <a:srgbClr val="292929"/>
                </a:solidFill>
                <a:highlight>
                  <a:srgbClr val="FFFFFF"/>
                </a:highlight>
              </a:rPr>
              <a:t> </a:t>
            </a:r>
            <a:endParaRPr sz="1000">
              <a:solidFill>
                <a:srgbClr val="292929"/>
              </a:solidFill>
              <a:highlight>
                <a:srgbClr val="FFFFFF"/>
              </a:highlight>
            </a:endParaRPr>
          </a:p>
          <a:p>
            <a:pPr marL="0" lvl="0" indent="0" algn="l" rtl="0">
              <a:lnSpc>
                <a:spcPct val="100000"/>
              </a:lnSpc>
              <a:spcBef>
                <a:spcPts val="0"/>
              </a:spcBef>
              <a:spcAft>
                <a:spcPts val="0"/>
              </a:spcAft>
              <a:buNone/>
            </a:pPr>
            <a:endParaRPr sz="1000">
              <a:solidFill>
                <a:srgbClr val="292929"/>
              </a:solidFill>
              <a:highlight>
                <a:srgbClr val="FFFFFF"/>
              </a:highlight>
            </a:endParaRPr>
          </a:p>
          <a:p>
            <a:pPr marL="0" lvl="0" indent="0" algn="l" rtl="0">
              <a:lnSpc>
                <a:spcPct val="100000"/>
              </a:lnSpc>
              <a:spcBef>
                <a:spcPts val="0"/>
              </a:spcBef>
              <a:spcAft>
                <a:spcPts val="0"/>
              </a:spcAft>
              <a:buNone/>
            </a:pPr>
            <a:endParaRPr sz="1000">
              <a:solidFill>
                <a:srgbClr val="292929"/>
              </a:solidFill>
              <a:highlight>
                <a:srgbClr val="FFFFFF"/>
              </a:highlight>
            </a:endParaRPr>
          </a:p>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1f88252dc4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1f88252dc4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 sz="1200" dirty="0">
                <a:solidFill>
                  <a:srgbClr val="202124"/>
                </a:solidFill>
              </a:rPr>
              <a:t>Aside from the probabilities tree, and previous mentioned methods, </a:t>
            </a:r>
            <a:r>
              <a:rPr lang="en-GB" sz="1200" dirty="0">
                <a:solidFill>
                  <a:srgbClr val="202124"/>
                </a:solidFill>
              </a:rPr>
              <a:t>word clouds and a map are methods through which we will present our project </a:t>
            </a:r>
            <a:endParaRPr sz="1200" dirty="0">
              <a:solidFill>
                <a:srgbClr val="202124"/>
              </a:solidFill>
            </a:endParaRPr>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a9eecc1f50_3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a9eecc1f50_3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u="sng">
                <a:solidFill>
                  <a:schemeClr val="hlink"/>
                </a:solidFill>
                <a:hlinkClick r:id="rId3"/>
              </a:rPr>
              <a:t>https://support.google.com/youtube/answer/7239739?hl=en-GB</a:t>
            </a:r>
            <a:endParaRPr/>
          </a:p>
          <a:p>
            <a:pPr marL="0" lvl="0" indent="0" algn="l" rtl="0">
              <a:spcBef>
                <a:spcPts val="0"/>
              </a:spcBef>
              <a:spcAft>
                <a:spcPts val="0"/>
              </a:spcAft>
              <a:buNone/>
            </a:pPr>
            <a:r>
              <a:rPr lang="fr" sz="1000">
                <a:solidFill>
                  <a:srgbClr val="222222"/>
                </a:solidFill>
                <a:highlight>
                  <a:srgbClr val="FFFFFF"/>
                </a:highlight>
              </a:rPr>
              <a:t>Barjasteh, I., Liu, Y., &amp; Radha, H. (2014). Trending videos: Measurement and analysis. </a:t>
            </a:r>
            <a:r>
              <a:rPr lang="fr" sz="1000" i="1">
                <a:solidFill>
                  <a:srgbClr val="222222"/>
                </a:solidFill>
              </a:rPr>
              <a:t>arXiv preprint arXiv:1409.7733</a:t>
            </a:r>
            <a:r>
              <a:rPr lang="fr" sz="1000">
                <a:solidFill>
                  <a:srgbClr val="222222"/>
                </a:solidFill>
                <a:highlight>
                  <a:srgbClr val="FFFFFF"/>
                </a:highlight>
              </a:rPr>
              <a:t>.</a:t>
            </a:r>
            <a:endParaRPr sz="1000">
              <a:solidFill>
                <a:srgbClr val="222222"/>
              </a:solidFill>
              <a:highlight>
                <a:srgbClr val="FFFFFF"/>
              </a:highlight>
            </a:endParaRPr>
          </a:p>
          <a:p>
            <a:pPr marL="0" lvl="0" indent="0" algn="l" rtl="0">
              <a:spcBef>
                <a:spcPts val="0"/>
              </a:spcBef>
              <a:spcAft>
                <a:spcPts val="0"/>
              </a:spcAft>
              <a:buNone/>
            </a:pPr>
            <a:r>
              <a:rPr lang="fr" sz="900" u="sng">
                <a:solidFill>
                  <a:schemeClr val="hlink"/>
                </a:solidFill>
                <a:hlinkClick r:id="rId4"/>
              </a:rPr>
              <a:t>According to Variety magazine</a:t>
            </a:r>
            <a:r>
              <a:rPr lang="fr" sz="900">
                <a:solidFill>
                  <a:schemeClr val="dk1"/>
                </a:solidFill>
              </a:rPr>
              <a:t>, “To determine the year’s top-trending videos, YouTube uses a combination of factors including measuring users interactions (number of views, shares, comments and likes). Note that they’re not the most-viewed videos overall for the calendar year”. (kaggle)</a:t>
            </a:r>
            <a:endParaRPr sz="1000">
              <a:solidFill>
                <a:srgbClr val="222222"/>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ab295144d5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ab295144d5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a9eecc1f50_3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a9eecc1f50_3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a9eecc1f50_1_20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a9eecc1f50_1_20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ab648e0b63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ab648e0b6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ab295144d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ab295144d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a9eecc1f50_1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a9eecc1f50_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1250">
                <a:solidFill>
                  <a:srgbClr val="242729"/>
                </a:solidFill>
                <a:highlight>
                  <a:srgbClr val="FFFFFF"/>
                </a:highlight>
                <a:latin typeface="Nunito"/>
                <a:ea typeface="Nunito"/>
                <a:cs typeface="Nunito"/>
                <a:sym typeface="Nunito"/>
              </a:rPr>
              <a:t>What does going viral means?</a:t>
            </a:r>
            <a:endParaRPr sz="1250">
              <a:solidFill>
                <a:srgbClr val="242729"/>
              </a:solidFill>
              <a:highlight>
                <a:srgbClr val="FFFFFF"/>
              </a:highlight>
              <a:latin typeface="Nunito"/>
              <a:ea typeface="Nunito"/>
              <a:cs typeface="Nunito"/>
              <a:sym typeface="Nunito"/>
            </a:endParaRPr>
          </a:p>
          <a:p>
            <a:pPr marL="0" lvl="0" indent="0" algn="l" rtl="0">
              <a:spcBef>
                <a:spcPts val="1600"/>
              </a:spcBef>
              <a:spcAft>
                <a:spcPts val="0"/>
              </a:spcAft>
              <a:buNone/>
            </a:pPr>
            <a:r>
              <a:rPr lang="fr" sz="1250">
                <a:solidFill>
                  <a:srgbClr val="242729"/>
                </a:solidFill>
                <a:highlight>
                  <a:srgbClr val="FFFFFF"/>
                </a:highlight>
                <a:latin typeface="Nunito"/>
                <a:ea typeface="Nunito"/>
                <a:cs typeface="Nunito"/>
                <a:sym typeface="Nunito"/>
              </a:rPr>
              <a:t>We can compare a viral video to a virus illess that can easily be spreads from a person to another around the world. Some call this kind of content “social epidemics”. Going viral is when a person upload content like a video or a tweet on social media and it gets excessively shared. The infection usually comes from evoked emotions that spur the viewer to share it, so they can relate with other people and discuss how they feel about it. </a:t>
            </a:r>
            <a:r>
              <a:rPr lang="fr" sz="1250">
                <a:solidFill>
                  <a:srgbClr val="232828"/>
                </a:solidFill>
                <a:highlight>
                  <a:srgbClr val="FFFFFF"/>
                </a:highlight>
                <a:latin typeface="Nunito"/>
                <a:ea typeface="Nunito"/>
                <a:cs typeface="Nunito"/>
                <a:sym typeface="Nunito"/>
              </a:rPr>
              <a:t>“A video ‘going viral’ requires a combination of shock value, uniqueness, and unexpectedness”. For now, experts haven’t found yet the ‘recipe’ to go viral on youtube </a:t>
            </a:r>
            <a:r>
              <a:rPr lang="fr" sz="1250">
                <a:solidFill>
                  <a:srgbClr val="242729"/>
                </a:solidFill>
                <a:highlight>
                  <a:srgbClr val="FFFFFF"/>
                </a:highlight>
                <a:latin typeface="Nunito"/>
                <a:ea typeface="Nunito"/>
                <a:cs typeface="Nunito"/>
                <a:sym typeface="Nunito"/>
              </a:rPr>
              <a:t>there are no guarantees or exact statistics. When is your video considered gone viral ? There isn’t exact criterias to define a viral video. </a:t>
            </a:r>
            <a:r>
              <a:rPr lang="fr" sz="1250">
                <a:solidFill>
                  <a:srgbClr val="202122"/>
                </a:solidFill>
                <a:highlight>
                  <a:schemeClr val="lt1"/>
                </a:highlight>
                <a:latin typeface="Nunito"/>
                <a:ea typeface="Nunito"/>
                <a:cs typeface="Nunito"/>
                <a:sym typeface="Nunito"/>
              </a:rPr>
              <a:t>Some analyst argue it is purely the rate at which the content is consumed while others argue it could be the amount of views (it ranges from a 100.000 to 5 million views).  </a:t>
            </a:r>
            <a:endParaRPr sz="1250">
              <a:solidFill>
                <a:srgbClr val="202122"/>
              </a:solidFill>
              <a:highlight>
                <a:schemeClr val="lt1"/>
              </a:highlight>
              <a:latin typeface="Nunito"/>
              <a:ea typeface="Nunito"/>
              <a:cs typeface="Nunito"/>
              <a:sym typeface="Nunito"/>
            </a:endParaRPr>
          </a:p>
          <a:p>
            <a:pPr marL="0" lvl="0" indent="0" algn="l" rtl="0">
              <a:lnSpc>
                <a:spcPct val="115000"/>
              </a:lnSpc>
              <a:spcBef>
                <a:spcPts val="1600"/>
              </a:spcBef>
              <a:spcAft>
                <a:spcPts val="0"/>
              </a:spcAft>
              <a:buClr>
                <a:schemeClr val="dk1"/>
              </a:buClr>
              <a:buSzPts val="1100"/>
              <a:buFont typeface="Arial"/>
              <a:buNone/>
            </a:pPr>
            <a:endParaRPr sz="1200">
              <a:solidFill>
                <a:srgbClr val="202122"/>
              </a:solidFill>
              <a:highlight>
                <a:schemeClr val="lt1"/>
              </a:highlight>
              <a:latin typeface="Lato"/>
              <a:ea typeface="Lato"/>
              <a:cs typeface="Lato"/>
              <a:sym typeface="Lato"/>
            </a:endParaRPr>
          </a:p>
          <a:p>
            <a:pPr marL="0" lvl="0" indent="0" algn="l" rtl="0">
              <a:spcBef>
                <a:spcPts val="1600"/>
              </a:spcBef>
              <a:spcAft>
                <a:spcPts val="1600"/>
              </a:spcAft>
              <a:buNone/>
            </a:pPr>
            <a:endParaRPr sz="1250">
              <a:solidFill>
                <a:srgbClr val="242729"/>
              </a:solidFill>
              <a:highlight>
                <a:srgbClr val="FFFFFF"/>
              </a:highlight>
              <a:latin typeface="Nunito"/>
              <a:ea typeface="Nunito"/>
              <a:cs typeface="Nunito"/>
              <a:sym typeface="Nuni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ab295144d5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ab295144d5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ab648e0b63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ab648e0b6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a9eecc1f50_1_3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a9eecc1f50_1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 sz="1500">
                <a:latin typeface="Nunito"/>
                <a:ea typeface="Nunito"/>
                <a:cs typeface="Nunito"/>
                <a:sym typeface="Nunito"/>
              </a:rPr>
              <a:t>Obtain insights that can be useful to people wanting to increase the popularity of their Youtube videos.</a:t>
            </a:r>
            <a:endParaRPr sz="1600">
              <a:solidFill>
                <a:srgbClr val="292929"/>
              </a:solidFill>
              <a:highlight>
                <a:srgbClr val="FFFFFF"/>
              </a:highlight>
              <a:latin typeface="Georgia"/>
              <a:ea typeface="Georgia"/>
              <a:cs typeface="Georgia"/>
              <a:sym typeface="Georgi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a9eecc1f50_1_20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a9eecc1f50_1_20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fr" sz="1200">
                <a:highlight>
                  <a:srgbClr val="FFFFFF"/>
                </a:highlight>
                <a:latin typeface="Nunito"/>
                <a:ea typeface="Nunito"/>
                <a:cs typeface="Nunito"/>
                <a:sym typeface="Nunito"/>
              </a:rPr>
              <a:t>After finding our research question we gathered data. Our analysis will be based off 3 datasets</a:t>
            </a:r>
            <a:endParaRPr sz="1200">
              <a:highlight>
                <a:srgbClr val="FFFFFF"/>
              </a:highlight>
              <a:latin typeface="Nunito"/>
              <a:ea typeface="Nunito"/>
              <a:cs typeface="Nunito"/>
              <a:sym typeface="Nunito"/>
            </a:endParaRPr>
          </a:p>
          <a:p>
            <a:pPr marL="0" lvl="0" indent="457200" algn="l" rtl="0">
              <a:lnSpc>
                <a:spcPct val="100000"/>
              </a:lnSpc>
              <a:spcBef>
                <a:spcPts val="0"/>
              </a:spcBef>
              <a:spcAft>
                <a:spcPts val="0"/>
              </a:spcAft>
              <a:buNone/>
            </a:pPr>
            <a:r>
              <a:rPr lang="fr" sz="1200">
                <a:highlight>
                  <a:srgbClr val="FFFFFF"/>
                </a:highlight>
                <a:latin typeface="Nunito"/>
                <a:ea typeface="Nunito"/>
                <a:cs typeface="Nunito"/>
                <a:sym typeface="Nunito"/>
              </a:rPr>
              <a:t>We first found data that </a:t>
            </a:r>
            <a:r>
              <a:rPr lang="fr" sz="1200">
                <a:latin typeface="Nunito"/>
                <a:ea typeface="Nunito"/>
                <a:cs typeface="Nunito"/>
                <a:sym typeface="Nunito"/>
              </a:rPr>
              <a:t>Follows the YouTube videos on the trending page for 2017-2018 for 10 countries (Brazil, Denmark, France, Great Britain, japan, India, Korea, Russia, Canada and Mexico) on a website called kaggle where we found information such as trending date title, category_id, publish_time, tags, views, likes dislikes which will help us later to see if there is a correlation or not between those factors.</a:t>
            </a:r>
            <a:endParaRPr sz="1200">
              <a:latin typeface="Nunito"/>
              <a:ea typeface="Nunito"/>
              <a:cs typeface="Nunito"/>
              <a:sym typeface="Nunito"/>
            </a:endParaRPr>
          </a:p>
          <a:p>
            <a:pPr marL="0" lvl="0" indent="0" algn="l" rtl="0">
              <a:lnSpc>
                <a:spcPct val="100000"/>
              </a:lnSpc>
              <a:spcBef>
                <a:spcPts val="0"/>
              </a:spcBef>
              <a:spcAft>
                <a:spcPts val="0"/>
              </a:spcAft>
              <a:buNone/>
            </a:pPr>
            <a:endParaRPr sz="1200">
              <a:latin typeface="Nunito"/>
              <a:ea typeface="Nunito"/>
              <a:cs typeface="Nunito"/>
              <a:sym typeface="Nunito"/>
            </a:endParaRPr>
          </a:p>
          <a:p>
            <a:pPr marL="0" lvl="0" indent="457200" algn="l" rtl="0">
              <a:lnSpc>
                <a:spcPct val="100000"/>
              </a:lnSpc>
              <a:spcBef>
                <a:spcPts val="0"/>
              </a:spcBef>
              <a:spcAft>
                <a:spcPts val="0"/>
              </a:spcAft>
              <a:buNone/>
            </a:pPr>
            <a:r>
              <a:rPr lang="fr" sz="1200">
                <a:latin typeface="Nunito"/>
                <a:ea typeface="Nunito"/>
                <a:cs typeface="Nunito"/>
                <a:sym typeface="Nunito"/>
              </a:rPr>
              <a:t>In a second time, we found one data set regarding internet availability from 1990 to 2017 and another one where Carnegie Mellon follows viral videos from 2006-2011. This will be used to see how the topic of viral videos changes as internet and Ytb availability changes. </a:t>
            </a:r>
            <a:endParaRPr sz="1200">
              <a:latin typeface="Nunito"/>
              <a:ea typeface="Nunito"/>
              <a:cs typeface="Nunito"/>
              <a:sym typeface="Nunito"/>
            </a:endParaRPr>
          </a:p>
          <a:p>
            <a:pPr marL="0" lvl="0" indent="0" algn="l" rtl="0">
              <a:lnSpc>
                <a:spcPct val="100000"/>
              </a:lnSpc>
              <a:spcBef>
                <a:spcPts val="0"/>
              </a:spcBef>
              <a:spcAft>
                <a:spcPts val="0"/>
              </a:spcAft>
              <a:buNone/>
            </a:pPr>
            <a:endParaRPr sz="1200">
              <a:highlight>
                <a:srgbClr val="FFFF00"/>
              </a:highlight>
              <a:latin typeface="Nunito"/>
              <a:ea typeface="Nunito"/>
              <a:cs typeface="Nunito"/>
              <a:sym typeface="Nunito"/>
            </a:endParaRPr>
          </a:p>
          <a:p>
            <a:pPr marL="0" lvl="0" indent="0" algn="l" rtl="0">
              <a:lnSpc>
                <a:spcPct val="100000"/>
              </a:lnSpc>
              <a:spcBef>
                <a:spcPts val="0"/>
              </a:spcBef>
              <a:spcAft>
                <a:spcPts val="0"/>
              </a:spcAft>
              <a:buNone/>
            </a:pPr>
            <a:endParaRPr sz="1000">
              <a:solidFill>
                <a:srgbClr val="292929"/>
              </a:solidFill>
              <a:highlight>
                <a:srgbClr val="FFFFFF"/>
              </a:highlight>
            </a:endParaRPr>
          </a:p>
          <a:p>
            <a:pPr marL="0" lvl="0" indent="0" algn="l" rtl="0">
              <a:lnSpc>
                <a:spcPct val="100000"/>
              </a:lnSpc>
              <a:spcBef>
                <a:spcPts val="0"/>
              </a:spcBef>
              <a:spcAft>
                <a:spcPts val="0"/>
              </a:spcAft>
              <a:buNone/>
            </a:pPr>
            <a:endParaRPr sz="1000">
              <a:solidFill>
                <a:srgbClr val="292929"/>
              </a:solidFill>
              <a:highlight>
                <a:srgbClr val="FFFFFF"/>
              </a:highlight>
            </a:endParaRPr>
          </a:p>
          <a:p>
            <a:pPr marL="0" lvl="0" indent="0" algn="l" rtl="0">
              <a:lnSpc>
                <a:spcPct val="100000"/>
              </a:lnSpc>
              <a:spcBef>
                <a:spcPts val="0"/>
              </a:spcBef>
              <a:spcAft>
                <a:spcPts val="0"/>
              </a:spcAft>
              <a:buNone/>
            </a:pPr>
            <a:endParaRPr sz="1000">
              <a:solidFill>
                <a:srgbClr val="292929"/>
              </a:solidFill>
              <a:highlight>
                <a:srgbClr val="FFFFFF"/>
              </a:highlight>
            </a:endParaRPr>
          </a:p>
          <a:p>
            <a:pPr marL="0" lvl="0" indent="0" algn="l" rtl="0">
              <a:lnSpc>
                <a:spcPct val="100000"/>
              </a:lnSpc>
              <a:spcBef>
                <a:spcPts val="0"/>
              </a:spcBef>
              <a:spcAft>
                <a:spcPts val="0"/>
              </a:spcAft>
              <a:buNone/>
            </a:pPr>
            <a:endParaRPr sz="1000">
              <a:solidFill>
                <a:srgbClr val="292929"/>
              </a:solidFill>
              <a:highlight>
                <a:srgbClr val="FFFFFF"/>
              </a:highlight>
            </a:endParaRPr>
          </a:p>
          <a:p>
            <a:pPr marL="0" lvl="0" indent="0" algn="l" rtl="0">
              <a:lnSpc>
                <a:spcPct val="100000"/>
              </a:lnSpc>
              <a:spcBef>
                <a:spcPts val="0"/>
              </a:spcBef>
              <a:spcAft>
                <a:spcPts val="0"/>
              </a:spcAft>
              <a:buNone/>
            </a:pPr>
            <a:r>
              <a:rPr lang="fr" sz="1000">
                <a:solidFill>
                  <a:srgbClr val="292929"/>
                </a:solidFill>
                <a:highlight>
                  <a:srgbClr val="FFFFFF"/>
                </a:highlight>
              </a:rPr>
              <a:t>Source: </a:t>
            </a:r>
            <a:r>
              <a:rPr lang="fr" sz="1000" u="sng">
                <a:solidFill>
                  <a:schemeClr val="hlink"/>
                </a:solidFill>
                <a:highlight>
                  <a:srgbClr val="FFFFFF"/>
                </a:highlight>
                <a:hlinkClick r:id="rId3"/>
              </a:rPr>
              <a:t>https://towardsdatascience.com/5-steps-of-a-data-science-project-lifecycle-26c50372b492</a:t>
            </a:r>
            <a:r>
              <a:rPr lang="fr" sz="1000">
                <a:solidFill>
                  <a:srgbClr val="292929"/>
                </a:solidFill>
                <a:highlight>
                  <a:srgbClr val="FFFFFF"/>
                </a:highlight>
              </a:rPr>
              <a:t> </a:t>
            </a:r>
            <a:endParaRPr sz="1000">
              <a:solidFill>
                <a:srgbClr val="292929"/>
              </a:solidFill>
              <a:highlight>
                <a:srgbClr val="FFFFFF"/>
              </a:highlight>
            </a:endParaRPr>
          </a:p>
          <a:p>
            <a:pPr marL="0" lvl="0" indent="0" algn="l" rtl="0">
              <a:lnSpc>
                <a:spcPct val="100000"/>
              </a:lnSpc>
              <a:spcBef>
                <a:spcPts val="0"/>
              </a:spcBef>
              <a:spcAft>
                <a:spcPts val="0"/>
              </a:spcAft>
              <a:buNone/>
            </a:pPr>
            <a:endParaRPr sz="1000">
              <a:solidFill>
                <a:srgbClr val="292929"/>
              </a:solidFill>
              <a:highlight>
                <a:srgbClr val="FFFFFF"/>
              </a:highlight>
            </a:endParaRPr>
          </a:p>
          <a:p>
            <a:pPr marL="0" lvl="0" indent="0" algn="l" rtl="0">
              <a:lnSpc>
                <a:spcPct val="100000"/>
              </a:lnSpc>
              <a:spcBef>
                <a:spcPts val="0"/>
              </a:spcBef>
              <a:spcAft>
                <a:spcPts val="0"/>
              </a:spcAft>
              <a:buNone/>
            </a:pPr>
            <a:endParaRPr sz="1000">
              <a:solidFill>
                <a:srgbClr val="292929"/>
              </a:solidFill>
              <a:highlight>
                <a:srgbClr val="FFFFFF"/>
              </a:highlight>
            </a:endParaRPr>
          </a:p>
          <a:p>
            <a:pPr marL="0" lvl="0" indent="0" algn="l" rtl="0">
              <a:lnSpc>
                <a:spcPct val="100000"/>
              </a:lnSpc>
              <a:spcBef>
                <a:spcPts val="0"/>
              </a:spcBef>
              <a:spcAft>
                <a:spcPts val="0"/>
              </a:spcAft>
              <a:buNone/>
            </a:pPr>
            <a:r>
              <a:rPr lang="fr" sz="1000">
                <a:solidFill>
                  <a:srgbClr val="292929"/>
                </a:solidFill>
                <a:highlight>
                  <a:srgbClr val="FFFFFF"/>
                </a:highlight>
              </a:rPr>
              <a:t>In this process, you need to convert the data from one format to another and consolidate everything into one standardized format across all data. For example, if your data is stored in multiple CSV files, then you will consolidate these CSV data into a single repository, so that you can process and analyze it.</a:t>
            </a:r>
            <a:endParaRPr sz="1000">
              <a:solidFill>
                <a:srgbClr val="292929"/>
              </a:solidFill>
              <a:highlight>
                <a:srgbClr val="FFFFFF"/>
              </a:highlight>
            </a:endParaRPr>
          </a:p>
          <a:p>
            <a:pPr marL="0" lvl="0" indent="0" algn="l" rtl="0">
              <a:lnSpc>
                <a:spcPct val="100000"/>
              </a:lnSpc>
              <a:spcBef>
                <a:spcPts val="0"/>
              </a:spcBef>
              <a:spcAft>
                <a:spcPts val="0"/>
              </a:spcAft>
              <a:buNone/>
            </a:pPr>
            <a:endParaRPr sz="1000">
              <a:solidFill>
                <a:srgbClr val="292929"/>
              </a:solidFill>
              <a:highlight>
                <a:srgbClr val="FFFFFF"/>
              </a:highlight>
            </a:endParaRPr>
          </a:p>
          <a:p>
            <a:pPr marL="0" lvl="0" indent="0" algn="l" rtl="0">
              <a:lnSpc>
                <a:spcPct val="100000"/>
              </a:lnSpc>
              <a:spcBef>
                <a:spcPts val="0"/>
              </a:spcBef>
              <a:spcAft>
                <a:spcPts val="0"/>
              </a:spcAft>
              <a:buNone/>
            </a:pPr>
            <a:r>
              <a:rPr lang="fr" sz="1000">
                <a:solidFill>
                  <a:srgbClr val="292929"/>
                </a:solidFill>
                <a:highlight>
                  <a:srgbClr val="FFFFFF"/>
                </a:highlight>
              </a:rPr>
              <a:t>On top of that, scrubbing data also includes the task of extracting and replacing values. If you realise there are missing data sets or they could appear to be non-values, this is the time to replace them accordingly.</a:t>
            </a:r>
            <a:endParaRPr sz="1000">
              <a:solidFill>
                <a:srgbClr val="292929"/>
              </a:solidFill>
              <a:highlight>
                <a:srgbClr val="FFFFFF"/>
              </a:highlight>
            </a:endParaRPr>
          </a:p>
          <a:p>
            <a:pPr marL="0" lvl="0" indent="0" algn="l" rtl="0">
              <a:lnSpc>
                <a:spcPct val="100000"/>
              </a:lnSpc>
              <a:spcBef>
                <a:spcPts val="0"/>
              </a:spcBef>
              <a:spcAft>
                <a:spcPts val="0"/>
              </a:spcAft>
              <a:buNone/>
            </a:pPr>
            <a:endParaRPr sz="1000">
              <a:solidFill>
                <a:srgbClr val="292929"/>
              </a:solidFill>
              <a:highlight>
                <a:srgbClr val="FFFFFF"/>
              </a:highlight>
            </a:endParaRPr>
          </a:p>
          <a:p>
            <a:pPr marL="0" lvl="0" indent="0" algn="l" rtl="0">
              <a:lnSpc>
                <a:spcPct val="100000"/>
              </a:lnSpc>
              <a:spcBef>
                <a:spcPts val="0"/>
              </a:spcBef>
              <a:spcAft>
                <a:spcPts val="0"/>
              </a:spcAft>
              <a:buNone/>
            </a:pPr>
            <a:r>
              <a:rPr lang="fr" sz="1000">
                <a:solidFill>
                  <a:srgbClr val="292929"/>
                </a:solidFill>
                <a:highlight>
                  <a:srgbClr val="FFFFFF"/>
                </a:highlight>
              </a:rPr>
              <a:t>Lastly, you will also need to split, merge and extract columns</a:t>
            </a:r>
            <a:endParaRPr sz="1000">
              <a:solidFill>
                <a:srgbClr val="292929"/>
              </a:solidFill>
              <a:highlight>
                <a:srgbClr val="FFFFFF"/>
              </a:highlight>
            </a:endParaRPr>
          </a:p>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r>
              <a:rPr lang="fr" sz="1600">
                <a:solidFill>
                  <a:srgbClr val="292929"/>
                </a:solidFill>
                <a:highlight>
                  <a:srgbClr val="FFFFFF"/>
                </a:highlight>
                <a:latin typeface="Georgia"/>
                <a:ea typeface="Georgia"/>
                <a:cs typeface="Georgia"/>
                <a:sym typeface="Georgia"/>
              </a:rPr>
              <a:t> data visualisation to help us to identify significant patterns and trends in our data</a:t>
            </a:r>
            <a:endParaRPr sz="16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a:solidFill>
                <a:srgbClr val="292929"/>
              </a:solidFill>
              <a:highlight>
                <a:srgbClr val="FFFFFF"/>
              </a:highlight>
              <a:latin typeface="Georgia"/>
              <a:ea typeface="Georgia"/>
              <a:cs typeface="Georgia"/>
              <a:sym typeface="Georgi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a9eecc1f50_1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a9eecc1f50_1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chemeClr val="dk1"/>
              </a:buClr>
              <a:buSzPts val="1300"/>
              <a:buFont typeface="Calibri"/>
              <a:buChar char="●"/>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62"/>
        <p:cNvGrpSpPr/>
        <p:nvPr/>
      </p:nvGrpSpPr>
      <p:grpSpPr>
        <a:xfrm>
          <a:off x="0" y="0"/>
          <a:ext cx="0" cy="0"/>
          <a:chOff x="0" y="0"/>
          <a:chExt cx="0" cy="0"/>
        </a:xfrm>
      </p:grpSpPr>
      <p:sp>
        <p:nvSpPr>
          <p:cNvPr id="63" name="Google Shape;63;p13"/>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64" name="Google Shape;6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fr"/>
              <a:t>‹N°›</a:t>
            </a:fld>
            <a:endParaRPr/>
          </a:p>
        </p:txBody>
      </p:sp>
      <p:sp>
        <p:nvSpPr>
          <p:cNvPr id="65" name="Google Shape;65;p13"/>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 sz="600">
                <a:solidFill>
                  <a:srgbClr val="FFFFFF"/>
                </a:solidFill>
                <a:latin typeface="Raleway"/>
                <a:ea typeface="Raleway"/>
                <a:cs typeface="Raleway"/>
                <a:sym typeface="Raleway"/>
              </a:rPr>
              <a:t>Confidentiel</a:t>
            </a:r>
            <a:endParaRPr sz="600" b="1">
              <a:solidFill>
                <a:srgbClr val="FFFFFF"/>
              </a:solidFill>
              <a:latin typeface="Raleway"/>
              <a:ea typeface="Raleway"/>
              <a:cs typeface="Raleway"/>
              <a:sym typeface="Raleway"/>
            </a:endParaRPr>
          </a:p>
        </p:txBody>
      </p:sp>
      <p:sp>
        <p:nvSpPr>
          <p:cNvPr id="66" name="Google Shape;66;p13"/>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 sz="600">
                <a:solidFill>
                  <a:srgbClr val="FFFFFF"/>
                </a:solidFill>
                <a:latin typeface="Raleway"/>
                <a:ea typeface="Raleway"/>
                <a:cs typeface="Raleway"/>
                <a:sym typeface="Raleway"/>
              </a:rPr>
              <a:t>Personnalisé pour </a:t>
            </a:r>
            <a:r>
              <a:rPr lang="fr" sz="600" b="1">
                <a:solidFill>
                  <a:srgbClr val="FFFFFF"/>
                </a:solidFill>
                <a:latin typeface="Raleway"/>
                <a:ea typeface="Raleway"/>
                <a:cs typeface="Raleway"/>
                <a:sym typeface="Raleway"/>
              </a:rPr>
              <a:t>Nom de l'entreprise</a:t>
            </a:r>
            <a:endParaRPr sz="600">
              <a:solidFill>
                <a:srgbClr val="FFFFFF"/>
              </a:solidFill>
              <a:latin typeface="Raleway"/>
              <a:ea typeface="Raleway"/>
              <a:cs typeface="Raleway"/>
              <a:sym typeface="Raleway"/>
            </a:endParaRPr>
          </a:p>
        </p:txBody>
      </p:sp>
      <p:sp>
        <p:nvSpPr>
          <p:cNvPr id="67" name="Google Shape;67;p13"/>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 sz="600">
                <a:solidFill>
                  <a:srgbClr val="FFFFFF"/>
                </a:solidFill>
                <a:latin typeface="Raleway"/>
                <a:ea typeface="Raleway"/>
                <a:cs typeface="Raleway"/>
                <a:sym typeface="Raleway"/>
              </a:rPr>
              <a:t>Version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68"/>
        <p:cNvGrpSpPr/>
        <p:nvPr/>
      </p:nvGrpSpPr>
      <p:grpSpPr>
        <a:xfrm>
          <a:off x="0" y="0"/>
          <a:ext cx="0" cy="0"/>
          <a:chOff x="0" y="0"/>
          <a:chExt cx="0" cy="0"/>
        </a:xfrm>
      </p:grpSpPr>
      <p:grpSp>
        <p:nvGrpSpPr>
          <p:cNvPr id="69" name="Google Shape;69;p14"/>
          <p:cNvGrpSpPr/>
          <p:nvPr/>
        </p:nvGrpSpPr>
        <p:grpSpPr>
          <a:xfrm>
            <a:off x="830392" y="1191256"/>
            <a:ext cx="745763" cy="45826"/>
            <a:chOff x="4580561" y="2589004"/>
            <a:chExt cx="1064464" cy="25200"/>
          </a:xfrm>
        </p:grpSpPr>
        <p:sp>
          <p:nvSpPr>
            <p:cNvPr id="70" name="Google Shape;70;p1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1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73" name="Google Shape;73;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fr"/>
              <a:t>‹N°›</a:t>
            </a:fld>
            <a:endParaRPr/>
          </a:p>
        </p:txBody>
      </p:sp>
      <p:sp>
        <p:nvSpPr>
          <p:cNvPr id="74" name="Google Shape;74;p14">
            <a:hlinkClick r:id="" action="ppaction://noaction"/>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 name="Google Shape;75;p14">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76" name="Google Shape;76;p14">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77" name="Google Shape;77;p14">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78"/>
        <p:cNvGrpSpPr/>
        <p:nvPr/>
      </p:nvGrpSpPr>
      <p:grpSpPr>
        <a:xfrm>
          <a:off x="0" y="0"/>
          <a:ext cx="0" cy="0"/>
          <a:chOff x="0" y="0"/>
          <a:chExt cx="0" cy="0"/>
        </a:xfrm>
      </p:grpSpPr>
      <p:pic>
        <p:nvPicPr>
          <p:cNvPr id="79" name="Google Shape;79;p15"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80" name="Google Shape;80;p1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fr"/>
              <a:t>‹N°›</a:t>
            </a:fld>
            <a:endParaRPr/>
          </a:p>
        </p:txBody>
      </p:sp>
      <p:sp>
        <p:nvSpPr>
          <p:cNvPr id="82" name="Google Shape;82;p15">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15">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15">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15">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86" name="Google Shape;86;p15"/>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ody only">
  <p:cSld name="TITLE_AND_BODY_1_2">
    <p:spTree>
      <p:nvGrpSpPr>
        <p:cNvPr id="1" name="Shape 87"/>
        <p:cNvGrpSpPr/>
        <p:nvPr/>
      </p:nvGrpSpPr>
      <p:grpSpPr>
        <a:xfrm>
          <a:off x="0" y="0"/>
          <a:ext cx="0" cy="0"/>
          <a:chOff x="0" y="0"/>
          <a:chExt cx="0" cy="0"/>
        </a:xfrm>
      </p:grpSpPr>
      <p:sp>
        <p:nvSpPr>
          <p:cNvPr id="88" name="Google Shape;88;p1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
        <p:nvSpPr>
          <p:cNvPr id="90" name="Google Shape;90;p16">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 name="Google Shape;91;p16">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2" name="Google Shape;92;p16">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3" name="Google Shape;93;p16">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94" name="Google Shape;94;p1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95"/>
        <p:cNvGrpSpPr/>
        <p:nvPr/>
      </p:nvGrpSpPr>
      <p:grpSpPr>
        <a:xfrm>
          <a:off x="0" y="0"/>
          <a:ext cx="0" cy="0"/>
          <a:chOff x="0" y="0"/>
          <a:chExt cx="0" cy="0"/>
        </a:xfrm>
      </p:grpSpPr>
      <p:pic>
        <p:nvPicPr>
          <p:cNvPr id="96" name="Google Shape;96;p17"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97" name="Google Shape;97;p17"/>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 name="Google Shape;98;p17"/>
          <p:cNvGrpSpPr/>
          <p:nvPr/>
        </p:nvGrpSpPr>
        <p:grpSpPr>
          <a:xfrm>
            <a:off x="830392" y="1191256"/>
            <a:ext cx="745763" cy="45826"/>
            <a:chOff x="4580561" y="2589004"/>
            <a:chExt cx="1064464" cy="25200"/>
          </a:xfrm>
        </p:grpSpPr>
        <p:sp>
          <p:nvSpPr>
            <p:cNvPr id="99" name="Google Shape;99;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17"/>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102" name="Google Shape;102;p17"/>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03" name="Google Shape;103;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
        <p:nvSpPr>
          <p:cNvPr id="104" name="Google Shape;104;p17">
            <a:hlinkClick r:id="" action="ppaction://noaction"/>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 name="Google Shape;105;p17">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6" name="Google Shape;106;p17">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7">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112"/>
        <p:cNvGrpSpPr/>
        <p:nvPr/>
      </p:nvGrpSpPr>
      <p:grpSpPr>
        <a:xfrm>
          <a:off x="0" y="0"/>
          <a:ext cx="0" cy="0"/>
          <a:chOff x="0" y="0"/>
          <a:chExt cx="0" cy="0"/>
        </a:xfrm>
      </p:grpSpPr>
      <p:sp>
        <p:nvSpPr>
          <p:cNvPr id="113" name="Google Shape;113;p19"/>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 name="Google Shape;114;p19"/>
          <p:cNvGrpSpPr/>
          <p:nvPr/>
        </p:nvGrpSpPr>
        <p:grpSpPr>
          <a:xfrm>
            <a:off x="830392" y="1191256"/>
            <a:ext cx="745763" cy="45826"/>
            <a:chOff x="4580561" y="2589004"/>
            <a:chExt cx="1064464" cy="25200"/>
          </a:xfrm>
        </p:grpSpPr>
        <p:sp>
          <p:nvSpPr>
            <p:cNvPr id="115" name="Google Shape;115;p1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 name="Google Shape;117;p19"/>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118" name="Google Shape;118;p19"/>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19" name="Google Shape;119;p1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20"/>
        <p:cNvGrpSpPr/>
        <p:nvPr/>
      </p:nvGrpSpPr>
      <p:grpSpPr>
        <a:xfrm>
          <a:off x="0" y="0"/>
          <a:ext cx="0" cy="0"/>
          <a:chOff x="0" y="0"/>
          <a:chExt cx="0" cy="0"/>
        </a:xfrm>
      </p:grpSpPr>
      <p:grpSp>
        <p:nvGrpSpPr>
          <p:cNvPr id="121" name="Google Shape;121;p20"/>
          <p:cNvGrpSpPr/>
          <p:nvPr/>
        </p:nvGrpSpPr>
        <p:grpSpPr>
          <a:xfrm>
            <a:off x="830392" y="1191256"/>
            <a:ext cx="745763" cy="45826"/>
            <a:chOff x="4580561" y="2589004"/>
            <a:chExt cx="1064464" cy="25200"/>
          </a:xfrm>
        </p:grpSpPr>
        <p:sp>
          <p:nvSpPr>
            <p:cNvPr id="122" name="Google Shape;122;p20"/>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2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25" name="Google Shape;125;p2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6"/>
        <p:cNvGrpSpPr/>
        <p:nvPr/>
      </p:nvGrpSpPr>
      <p:grpSpPr>
        <a:xfrm>
          <a:off x="0" y="0"/>
          <a:ext cx="0" cy="0"/>
          <a:chOff x="0" y="0"/>
          <a:chExt cx="0" cy="0"/>
        </a:xfrm>
      </p:grpSpPr>
      <p:sp>
        <p:nvSpPr>
          <p:cNvPr id="127" name="Google Shape;127;p21"/>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 name="Google Shape;128;p21"/>
          <p:cNvGrpSpPr/>
          <p:nvPr/>
        </p:nvGrpSpPr>
        <p:grpSpPr>
          <a:xfrm>
            <a:off x="830392" y="1191256"/>
            <a:ext cx="745763" cy="45826"/>
            <a:chOff x="4580561" y="2589004"/>
            <a:chExt cx="1064464" cy="25200"/>
          </a:xfrm>
        </p:grpSpPr>
        <p:sp>
          <p:nvSpPr>
            <p:cNvPr id="129" name="Google Shape;129;p2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132" name="Google Shape;132;p2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33" name="Google Shape;133;p2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4"/>
        <p:cNvGrpSpPr/>
        <p:nvPr/>
      </p:nvGrpSpPr>
      <p:grpSpPr>
        <a:xfrm>
          <a:off x="0" y="0"/>
          <a:ext cx="0" cy="0"/>
          <a:chOff x="0" y="0"/>
          <a:chExt cx="0" cy="0"/>
        </a:xfrm>
      </p:grpSpPr>
      <p:sp>
        <p:nvSpPr>
          <p:cNvPr id="135" name="Google Shape;135;p22"/>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 name="Google Shape;136;p22"/>
          <p:cNvGrpSpPr/>
          <p:nvPr/>
        </p:nvGrpSpPr>
        <p:grpSpPr>
          <a:xfrm>
            <a:off x="830392" y="1191256"/>
            <a:ext cx="745763" cy="45826"/>
            <a:chOff x="4580561" y="2589004"/>
            <a:chExt cx="1064464" cy="25200"/>
          </a:xfrm>
        </p:grpSpPr>
        <p:sp>
          <p:nvSpPr>
            <p:cNvPr id="137" name="Google Shape;137;p2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22"/>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140" name="Google Shape;140;p22"/>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41" name="Google Shape;141;p22"/>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42" name="Google Shape;142;p2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3"/>
        <p:cNvGrpSpPr/>
        <p:nvPr/>
      </p:nvGrpSpPr>
      <p:grpSpPr>
        <a:xfrm>
          <a:off x="0" y="0"/>
          <a:ext cx="0" cy="0"/>
          <a:chOff x="0" y="0"/>
          <a:chExt cx="0" cy="0"/>
        </a:xfrm>
      </p:grpSpPr>
      <p:sp>
        <p:nvSpPr>
          <p:cNvPr id="144" name="Google Shape;144;p23"/>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 name="Google Shape;145;p23"/>
          <p:cNvGrpSpPr/>
          <p:nvPr/>
        </p:nvGrpSpPr>
        <p:grpSpPr>
          <a:xfrm>
            <a:off x="830392" y="1191256"/>
            <a:ext cx="745763" cy="45826"/>
            <a:chOff x="4580561" y="2589004"/>
            <a:chExt cx="1064464" cy="25200"/>
          </a:xfrm>
        </p:grpSpPr>
        <p:sp>
          <p:nvSpPr>
            <p:cNvPr id="146" name="Google Shape;146;p2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 name="Google Shape;148;p23"/>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149" name="Google Shape;149;p2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0"/>
        <p:cNvGrpSpPr/>
        <p:nvPr/>
      </p:nvGrpSpPr>
      <p:grpSpPr>
        <a:xfrm>
          <a:off x="0" y="0"/>
          <a:ext cx="0" cy="0"/>
          <a:chOff x="0" y="0"/>
          <a:chExt cx="0" cy="0"/>
        </a:xfrm>
      </p:grpSpPr>
      <p:sp>
        <p:nvSpPr>
          <p:cNvPr id="151" name="Google Shape;151;p2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 name="Google Shape;152;p24"/>
          <p:cNvGrpSpPr/>
          <p:nvPr/>
        </p:nvGrpSpPr>
        <p:grpSpPr>
          <a:xfrm>
            <a:off x="830392" y="1191256"/>
            <a:ext cx="745763" cy="45826"/>
            <a:chOff x="4580561" y="2589004"/>
            <a:chExt cx="1064464" cy="25200"/>
          </a:xfrm>
        </p:grpSpPr>
        <p:sp>
          <p:nvSpPr>
            <p:cNvPr id="153" name="Google Shape;153;p2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24"/>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156" name="Google Shape;156;p24"/>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57" name="Google Shape;157;p2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58"/>
        <p:cNvGrpSpPr/>
        <p:nvPr/>
      </p:nvGrpSpPr>
      <p:grpSpPr>
        <a:xfrm>
          <a:off x="0" y="0"/>
          <a:ext cx="0" cy="0"/>
          <a:chOff x="0" y="0"/>
          <a:chExt cx="0" cy="0"/>
        </a:xfrm>
      </p:grpSpPr>
      <p:grpSp>
        <p:nvGrpSpPr>
          <p:cNvPr id="159" name="Google Shape;159;p25"/>
          <p:cNvGrpSpPr/>
          <p:nvPr/>
        </p:nvGrpSpPr>
        <p:grpSpPr>
          <a:xfrm>
            <a:off x="830392" y="4169130"/>
            <a:ext cx="745763" cy="45826"/>
            <a:chOff x="4580561" y="2589004"/>
            <a:chExt cx="1064464" cy="25200"/>
          </a:xfrm>
        </p:grpSpPr>
        <p:sp>
          <p:nvSpPr>
            <p:cNvPr id="160" name="Google Shape;160;p2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 name="Google Shape;162;p25"/>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3" name="Google Shape;163;p2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4"/>
        <p:cNvGrpSpPr/>
        <p:nvPr/>
      </p:nvGrpSpPr>
      <p:grpSpPr>
        <a:xfrm>
          <a:off x="0" y="0"/>
          <a:ext cx="0" cy="0"/>
          <a:chOff x="0" y="0"/>
          <a:chExt cx="0" cy="0"/>
        </a:xfrm>
      </p:grpSpPr>
      <p:sp>
        <p:nvSpPr>
          <p:cNvPr id="165" name="Google Shape;165;p26"/>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26"/>
          <p:cNvGrpSpPr/>
          <p:nvPr/>
        </p:nvGrpSpPr>
        <p:grpSpPr>
          <a:xfrm>
            <a:off x="830392" y="1191256"/>
            <a:ext cx="745763" cy="45826"/>
            <a:chOff x="4580561" y="2589004"/>
            <a:chExt cx="1064464" cy="25200"/>
          </a:xfrm>
        </p:grpSpPr>
        <p:sp>
          <p:nvSpPr>
            <p:cNvPr id="167" name="Google Shape;167;p2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26"/>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170" name="Google Shape;170;p26"/>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71" name="Google Shape;171;p26"/>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72" name="Google Shape;172;p2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sp>
        <p:nvSpPr>
          <p:cNvPr id="174" name="Google Shape;174;p27"/>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300"/>
              <a:buNone/>
              <a:defRPr/>
            </a:lvl1pPr>
          </a:lstStyle>
          <a:p>
            <a:endParaRPr/>
          </a:p>
        </p:txBody>
      </p:sp>
      <p:sp>
        <p:nvSpPr>
          <p:cNvPr id="175" name="Google Shape;175;p2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76"/>
        <p:cNvGrpSpPr/>
        <p:nvPr/>
      </p:nvGrpSpPr>
      <p:grpSpPr>
        <a:xfrm>
          <a:off x="0" y="0"/>
          <a:ext cx="0" cy="0"/>
          <a:chOff x="0" y="0"/>
          <a:chExt cx="0" cy="0"/>
        </a:xfrm>
      </p:grpSpPr>
      <p:grpSp>
        <p:nvGrpSpPr>
          <p:cNvPr id="177" name="Google Shape;177;p28"/>
          <p:cNvGrpSpPr/>
          <p:nvPr/>
        </p:nvGrpSpPr>
        <p:grpSpPr>
          <a:xfrm>
            <a:off x="830392" y="4169130"/>
            <a:ext cx="745763" cy="45826"/>
            <a:chOff x="4580561" y="2589004"/>
            <a:chExt cx="1064464" cy="25200"/>
          </a:xfrm>
        </p:grpSpPr>
        <p:sp>
          <p:nvSpPr>
            <p:cNvPr id="178" name="Google Shape;178;p2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28"/>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81" name="Google Shape;181;p28"/>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lt1"/>
              </a:buClr>
              <a:buSzPts val="1300"/>
              <a:buChar char="●"/>
              <a:defRPr>
                <a:solidFill>
                  <a:schemeClr val="lt1"/>
                </a:solidFill>
              </a:defRPr>
            </a:lvl1pPr>
            <a:lvl2pPr marL="914400" lvl="1" indent="-298450" rtl="0">
              <a:spcBef>
                <a:spcPts val="1600"/>
              </a:spcBef>
              <a:spcAft>
                <a:spcPts val="0"/>
              </a:spcAft>
              <a:buClr>
                <a:schemeClr val="lt1"/>
              </a:buClr>
              <a:buSzPts val="1100"/>
              <a:buChar char="○"/>
              <a:defRPr>
                <a:solidFill>
                  <a:schemeClr val="lt1"/>
                </a:solidFill>
              </a:defRPr>
            </a:lvl2pPr>
            <a:lvl3pPr marL="1371600" lvl="2" indent="-298450" rtl="0">
              <a:spcBef>
                <a:spcPts val="1600"/>
              </a:spcBef>
              <a:spcAft>
                <a:spcPts val="0"/>
              </a:spcAft>
              <a:buClr>
                <a:schemeClr val="lt1"/>
              </a:buClr>
              <a:buSzPts val="1100"/>
              <a:buChar char="■"/>
              <a:defRPr>
                <a:solidFill>
                  <a:schemeClr val="lt1"/>
                </a:solidFill>
              </a:defRPr>
            </a:lvl3pPr>
            <a:lvl4pPr marL="1828800" lvl="3" indent="-298450" rtl="0">
              <a:spcBef>
                <a:spcPts val="1600"/>
              </a:spcBef>
              <a:spcAft>
                <a:spcPts val="0"/>
              </a:spcAft>
              <a:buClr>
                <a:schemeClr val="lt1"/>
              </a:buClr>
              <a:buSzPts val="1100"/>
              <a:buChar char="●"/>
              <a:defRPr>
                <a:solidFill>
                  <a:schemeClr val="lt1"/>
                </a:solidFill>
              </a:defRPr>
            </a:lvl4pPr>
            <a:lvl5pPr marL="2286000" lvl="4" indent="-298450" rtl="0">
              <a:spcBef>
                <a:spcPts val="1600"/>
              </a:spcBef>
              <a:spcAft>
                <a:spcPts val="0"/>
              </a:spcAft>
              <a:buClr>
                <a:schemeClr val="lt1"/>
              </a:buClr>
              <a:buSzPts val="1100"/>
              <a:buChar char="○"/>
              <a:defRPr>
                <a:solidFill>
                  <a:schemeClr val="lt1"/>
                </a:solidFill>
              </a:defRPr>
            </a:lvl5pPr>
            <a:lvl6pPr marL="2743200" lvl="5" indent="-298450" rtl="0">
              <a:spcBef>
                <a:spcPts val="1600"/>
              </a:spcBef>
              <a:spcAft>
                <a:spcPts val="0"/>
              </a:spcAft>
              <a:buClr>
                <a:schemeClr val="lt1"/>
              </a:buClr>
              <a:buSzPts val="1100"/>
              <a:buChar char="■"/>
              <a:defRPr>
                <a:solidFill>
                  <a:schemeClr val="lt1"/>
                </a:solidFill>
              </a:defRPr>
            </a:lvl6pPr>
            <a:lvl7pPr marL="3200400" lvl="6" indent="-298450" rtl="0">
              <a:spcBef>
                <a:spcPts val="1600"/>
              </a:spcBef>
              <a:spcAft>
                <a:spcPts val="0"/>
              </a:spcAft>
              <a:buClr>
                <a:schemeClr val="lt1"/>
              </a:buClr>
              <a:buSzPts val="1100"/>
              <a:buChar char="●"/>
              <a:defRPr>
                <a:solidFill>
                  <a:schemeClr val="lt1"/>
                </a:solidFill>
              </a:defRPr>
            </a:lvl7pPr>
            <a:lvl8pPr marL="3657600" lvl="7" indent="-298450" rtl="0">
              <a:spcBef>
                <a:spcPts val="1600"/>
              </a:spcBef>
              <a:spcAft>
                <a:spcPts val="0"/>
              </a:spcAft>
              <a:buClr>
                <a:schemeClr val="lt1"/>
              </a:buClr>
              <a:buSzPts val="1100"/>
              <a:buChar char="○"/>
              <a:defRPr>
                <a:solidFill>
                  <a:schemeClr val="lt1"/>
                </a:solidFill>
              </a:defRPr>
            </a:lvl8pPr>
            <a:lvl9pPr marL="4114800" lvl="8" indent="-298450" rtl="0">
              <a:spcBef>
                <a:spcPts val="1600"/>
              </a:spcBef>
              <a:spcAft>
                <a:spcPts val="1600"/>
              </a:spcAft>
              <a:buClr>
                <a:schemeClr val="lt1"/>
              </a:buClr>
              <a:buSzPts val="1100"/>
              <a:buChar char="■"/>
              <a:defRPr>
                <a:solidFill>
                  <a:schemeClr val="lt1"/>
                </a:solidFill>
              </a:defRPr>
            </a:lvl9pPr>
          </a:lstStyle>
          <a:p>
            <a:endParaRPr/>
          </a:p>
        </p:txBody>
      </p:sp>
      <p:sp>
        <p:nvSpPr>
          <p:cNvPr id="182" name="Google Shape;182;p2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3"/>
        <p:cNvGrpSpPr/>
        <p:nvPr/>
      </p:nvGrpSpPr>
      <p:grpSpPr>
        <a:xfrm>
          <a:off x="0" y="0"/>
          <a:ext cx="0" cy="0"/>
          <a:chOff x="0" y="0"/>
          <a:chExt cx="0" cy="0"/>
        </a:xfrm>
      </p:grpSpPr>
      <p:sp>
        <p:nvSpPr>
          <p:cNvPr id="184" name="Google Shape;184;p2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800"/>
              <a:buFont typeface="Raleway"/>
              <a:buNone/>
              <a:defRPr sz="2800" b="1">
                <a:latin typeface="Raleway"/>
                <a:ea typeface="Raleway"/>
                <a:cs typeface="Raleway"/>
                <a:sym typeface="Raleway"/>
              </a:defRPr>
            </a:lvl1pPr>
            <a:lvl2pPr lvl="1" rtl="0">
              <a:spcBef>
                <a:spcPts val="0"/>
              </a:spcBef>
              <a:spcAft>
                <a:spcPts val="0"/>
              </a:spcAft>
              <a:buSzPts val="2800"/>
              <a:buFont typeface="Raleway"/>
              <a:buNone/>
              <a:defRPr sz="2800" b="1">
                <a:latin typeface="Raleway"/>
                <a:ea typeface="Raleway"/>
                <a:cs typeface="Raleway"/>
                <a:sym typeface="Raleway"/>
              </a:defRPr>
            </a:lvl2pPr>
            <a:lvl3pPr lvl="2" rtl="0">
              <a:spcBef>
                <a:spcPts val="0"/>
              </a:spcBef>
              <a:spcAft>
                <a:spcPts val="0"/>
              </a:spcAft>
              <a:buSzPts val="2800"/>
              <a:buFont typeface="Raleway"/>
              <a:buNone/>
              <a:defRPr sz="2800" b="1">
                <a:latin typeface="Raleway"/>
                <a:ea typeface="Raleway"/>
                <a:cs typeface="Raleway"/>
                <a:sym typeface="Raleway"/>
              </a:defRPr>
            </a:lvl3pPr>
            <a:lvl4pPr lvl="3" rtl="0">
              <a:spcBef>
                <a:spcPts val="0"/>
              </a:spcBef>
              <a:spcAft>
                <a:spcPts val="0"/>
              </a:spcAft>
              <a:buSzPts val="2800"/>
              <a:buFont typeface="Raleway"/>
              <a:buNone/>
              <a:defRPr sz="2800" b="1">
                <a:latin typeface="Raleway"/>
                <a:ea typeface="Raleway"/>
                <a:cs typeface="Raleway"/>
                <a:sym typeface="Raleway"/>
              </a:defRPr>
            </a:lvl4pPr>
            <a:lvl5pPr lvl="4" rtl="0">
              <a:spcBef>
                <a:spcPts val="0"/>
              </a:spcBef>
              <a:spcAft>
                <a:spcPts val="0"/>
              </a:spcAft>
              <a:buSzPts val="2800"/>
              <a:buFont typeface="Raleway"/>
              <a:buNone/>
              <a:defRPr sz="2800" b="1">
                <a:latin typeface="Raleway"/>
                <a:ea typeface="Raleway"/>
                <a:cs typeface="Raleway"/>
                <a:sym typeface="Raleway"/>
              </a:defRPr>
            </a:lvl5pPr>
            <a:lvl6pPr lvl="5" rtl="0">
              <a:spcBef>
                <a:spcPts val="0"/>
              </a:spcBef>
              <a:spcAft>
                <a:spcPts val="0"/>
              </a:spcAft>
              <a:buSzPts val="2800"/>
              <a:buFont typeface="Raleway"/>
              <a:buNone/>
              <a:defRPr sz="2800" b="1">
                <a:latin typeface="Raleway"/>
                <a:ea typeface="Raleway"/>
                <a:cs typeface="Raleway"/>
                <a:sym typeface="Raleway"/>
              </a:defRPr>
            </a:lvl6pPr>
            <a:lvl7pPr lvl="6" rtl="0">
              <a:spcBef>
                <a:spcPts val="0"/>
              </a:spcBef>
              <a:spcAft>
                <a:spcPts val="0"/>
              </a:spcAft>
              <a:buSzPts val="2800"/>
              <a:buFont typeface="Raleway"/>
              <a:buNone/>
              <a:defRPr sz="2800" b="1">
                <a:latin typeface="Raleway"/>
                <a:ea typeface="Raleway"/>
                <a:cs typeface="Raleway"/>
                <a:sym typeface="Raleway"/>
              </a:defRPr>
            </a:lvl7pPr>
            <a:lvl8pPr lvl="7" rtl="0">
              <a:spcBef>
                <a:spcPts val="0"/>
              </a:spcBef>
              <a:spcAft>
                <a:spcPts val="0"/>
              </a:spcAft>
              <a:buSzPts val="2800"/>
              <a:buFont typeface="Raleway"/>
              <a:buNone/>
              <a:defRPr sz="2800" b="1">
                <a:latin typeface="Raleway"/>
                <a:ea typeface="Raleway"/>
                <a:cs typeface="Raleway"/>
                <a:sym typeface="Raleway"/>
              </a:defRPr>
            </a:lvl8pPr>
            <a:lvl9pPr lvl="8" rtl="0">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110" name="Google Shape;110;p1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111" name="Google Shape;111;p18"/>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accent1"/>
                </a:solidFill>
                <a:latin typeface="Lato"/>
                <a:ea typeface="Lato"/>
                <a:cs typeface="Lato"/>
                <a:sym typeface="Lato"/>
              </a:defRPr>
            </a:lvl1pPr>
            <a:lvl2pPr lvl="1" algn="r" rtl="0">
              <a:buNone/>
              <a:defRPr sz="1000">
                <a:solidFill>
                  <a:schemeClr val="accent1"/>
                </a:solidFill>
                <a:latin typeface="Lato"/>
                <a:ea typeface="Lato"/>
                <a:cs typeface="Lato"/>
                <a:sym typeface="Lato"/>
              </a:defRPr>
            </a:lvl2pPr>
            <a:lvl3pPr lvl="2" algn="r" rtl="0">
              <a:buNone/>
              <a:defRPr sz="1000">
                <a:solidFill>
                  <a:schemeClr val="accent1"/>
                </a:solidFill>
                <a:latin typeface="Lato"/>
                <a:ea typeface="Lato"/>
                <a:cs typeface="Lato"/>
                <a:sym typeface="Lato"/>
              </a:defRPr>
            </a:lvl3pPr>
            <a:lvl4pPr lvl="3" algn="r" rtl="0">
              <a:buNone/>
              <a:defRPr sz="1000">
                <a:solidFill>
                  <a:schemeClr val="accent1"/>
                </a:solidFill>
                <a:latin typeface="Lato"/>
                <a:ea typeface="Lato"/>
                <a:cs typeface="Lato"/>
                <a:sym typeface="Lato"/>
              </a:defRPr>
            </a:lvl4pPr>
            <a:lvl5pPr lvl="4" algn="r" rtl="0">
              <a:buNone/>
              <a:defRPr sz="1000">
                <a:solidFill>
                  <a:schemeClr val="accent1"/>
                </a:solidFill>
                <a:latin typeface="Lato"/>
                <a:ea typeface="Lato"/>
                <a:cs typeface="Lato"/>
                <a:sym typeface="Lato"/>
              </a:defRPr>
            </a:lvl5pPr>
            <a:lvl6pPr lvl="5" algn="r" rtl="0">
              <a:buNone/>
              <a:defRPr sz="1000">
                <a:solidFill>
                  <a:schemeClr val="accent1"/>
                </a:solidFill>
                <a:latin typeface="Lato"/>
                <a:ea typeface="Lato"/>
                <a:cs typeface="Lato"/>
                <a:sym typeface="Lato"/>
              </a:defRPr>
            </a:lvl6pPr>
            <a:lvl7pPr lvl="6" algn="r" rtl="0">
              <a:buNone/>
              <a:defRPr sz="1000">
                <a:solidFill>
                  <a:schemeClr val="accent1"/>
                </a:solidFill>
                <a:latin typeface="Lato"/>
                <a:ea typeface="Lato"/>
                <a:cs typeface="Lato"/>
                <a:sym typeface="Lato"/>
              </a:defRPr>
            </a:lvl7pPr>
            <a:lvl8pPr lvl="7" algn="r" rtl="0">
              <a:buNone/>
              <a:defRPr sz="1000">
                <a:solidFill>
                  <a:schemeClr val="accent1"/>
                </a:solidFill>
                <a:latin typeface="Lato"/>
                <a:ea typeface="Lato"/>
                <a:cs typeface="Lato"/>
                <a:sym typeface="Lato"/>
              </a:defRPr>
            </a:lvl8pPr>
            <a:lvl9pPr lvl="8" algn="r" rtl="0">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carlabarleaza/QM-groupwork"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hyperlink" Target="https://ourworldindata.org/internet#:~:text=Globally%20the%20number%20of%20internet,from%20each%20country%20are%20online%3F" TargetMode="External"/><Relationship Id="rId5" Type="http://schemas.openxmlformats.org/officeDocument/2006/relationships/hyperlink" Target="https://sites.google.com/site/cmuviralvideos/download" TargetMode="External"/><Relationship Id="rId4" Type="http://schemas.openxmlformats.org/officeDocument/2006/relationships/hyperlink" Target="https://www.kaggle.com/datasnaek/youtube-new"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sites.google.com/site/cmuviralvideos/" TargetMode="External"/><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0"/>
          <p:cNvSpPr txBox="1">
            <a:spLocks noGrp="1"/>
          </p:cNvSpPr>
          <p:nvPr>
            <p:ph type="title"/>
          </p:nvPr>
        </p:nvSpPr>
        <p:spPr>
          <a:xfrm>
            <a:off x="83100" y="1195800"/>
            <a:ext cx="8571300" cy="41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sz="4800">
                <a:solidFill>
                  <a:srgbClr val="000000"/>
                </a:solidFill>
              </a:rPr>
              <a:t>What makes a  </a:t>
            </a:r>
            <a:endParaRPr sz="4800">
              <a:solidFill>
                <a:srgbClr val="000000"/>
              </a:solidFill>
            </a:endParaRPr>
          </a:p>
          <a:p>
            <a:pPr marL="0" lvl="0" indent="0" algn="ctr" rtl="0">
              <a:spcBef>
                <a:spcPts val="0"/>
              </a:spcBef>
              <a:spcAft>
                <a:spcPts val="0"/>
              </a:spcAft>
              <a:buNone/>
            </a:pPr>
            <a:endParaRPr sz="4800">
              <a:solidFill>
                <a:srgbClr val="000000"/>
              </a:solidFill>
            </a:endParaRPr>
          </a:p>
          <a:p>
            <a:pPr marL="0" lvl="0" indent="0" algn="ctr" rtl="0">
              <a:spcBef>
                <a:spcPts val="0"/>
              </a:spcBef>
              <a:spcAft>
                <a:spcPts val="0"/>
              </a:spcAft>
              <a:buNone/>
            </a:pPr>
            <a:endParaRPr sz="2800" b="0" i="1"/>
          </a:p>
        </p:txBody>
      </p:sp>
      <p:sp>
        <p:nvSpPr>
          <p:cNvPr id="190" name="Google Shape;190;p30"/>
          <p:cNvSpPr txBox="1">
            <a:spLocks noGrp="1"/>
          </p:cNvSpPr>
          <p:nvPr>
            <p:ph type="subTitle" idx="4294967295"/>
          </p:nvPr>
        </p:nvSpPr>
        <p:spPr>
          <a:xfrm>
            <a:off x="0" y="4228750"/>
            <a:ext cx="72831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1100">
                <a:solidFill>
                  <a:srgbClr val="FFFFFF"/>
                </a:solidFill>
                <a:latin typeface="Verdana"/>
                <a:ea typeface="Verdana"/>
                <a:cs typeface="Verdana"/>
                <a:sym typeface="Verdana"/>
              </a:rPr>
              <a:t>Group 11: George Linel, Jorge Perez, Elisa Valentin, Philippine Coutau, Carla Barleaza </a:t>
            </a:r>
            <a:endParaRPr sz="1100">
              <a:solidFill>
                <a:srgbClr val="FFFFFF"/>
              </a:solidFill>
              <a:latin typeface="Verdana"/>
              <a:ea typeface="Verdana"/>
              <a:cs typeface="Verdana"/>
              <a:sym typeface="Verdana"/>
            </a:endParaRPr>
          </a:p>
          <a:p>
            <a:pPr marL="0" lvl="0" indent="0" algn="l" rtl="0">
              <a:spcBef>
                <a:spcPts val="1600"/>
              </a:spcBef>
              <a:spcAft>
                <a:spcPts val="1600"/>
              </a:spcAft>
              <a:buNone/>
            </a:pPr>
            <a:r>
              <a:rPr lang="fr" sz="1200" b="1">
                <a:solidFill>
                  <a:srgbClr val="FFFFFF"/>
                </a:solidFill>
                <a:latin typeface="Calibri"/>
                <a:ea typeface="Calibri"/>
                <a:cs typeface="Calibri"/>
                <a:sym typeface="Calibri"/>
              </a:rPr>
              <a:t>GitHub :</a:t>
            </a:r>
            <a:r>
              <a:rPr lang="fr" sz="1100">
                <a:solidFill>
                  <a:srgbClr val="FFFFFF"/>
                </a:solidFill>
                <a:latin typeface="Verdana"/>
                <a:ea typeface="Verdana"/>
                <a:cs typeface="Verdana"/>
                <a:sym typeface="Verdana"/>
              </a:rPr>
              <a:t> </a:t>
            </a:r>
            <a:r>
              <a:rPr lang="fr" sz="1100" u="sng">
                <a:solidFill>
                  <a:schemeClr val="hlink"/>
                </a:solidFill>
                <a:latin typeface="Verdana"/>
                <a:ea typeface="Verdana"/>
                <a:cs typeface="Verdana"/>
                <a:sym typeface="Verdana"/>
                <a:hlinkClick r:id="rId3"/>
              </a:rPr>
              <a:t>https://github.com/carlabarleaza/QM-groupwork</a:t>
            </a:r>
            <a:r>
              <a:rPr lang="fr" sz="1100">
                <a:solidFill>
                  <a:srgbClr val="FFFFFF"/>
                </a:solidFill>
                <a:latin typeface="Verdana"/>
                <a:ea typeface="Verdana"/>
                <a:cs typeface="Verdana"/>
                <a:sym typeface="Verdana"/>
              </a:rPr>
              <a:t> </a:t>
            </a:r>
            <a:endParaRPr sz="1100">
              <a:solidFill>
                <a:srgbClr val="FFFFFF"/>
              </a:solidFill>
              <a:latin typeface="Verdana"/>
              <a:ea typeface="Verdana"/>
              <a:cs typeface="Verdana"/>
              <a:sym typeface="Verdana"/>
            </a:endParaRPr>
          </a:p>
        </p:txBody>
      </p:sp>
      <p:pic>
        <p:nvPicPr>
          <p:cNvPr id="191" name="Google Shape;191;p30"/>
          <p:cNvPicPr preferRelativeResize="0"/>
          <p:nvPr/>
        </p:nvPicPr>
        <p:blipFill rotWithShape="1">
          <a:blip r:embed="rId4">
            <a:alphaModFix/>
          </a:blip>
          <a:srcRect t="12130" b="15363"/>
          <a:stretch/>
        </p:blipFill>
        <p:spPr>
          <a:xfrm>
            <a:off x="566250" y="1301350"/>
            <a:ext cx="3157850" cy="942000"/>
          </a:xfrm>
          <a:prstGeom prst="rect">
            <a:avLst/>
          </a:prstGeom>
          <a:noFill/>
          <a:ln>
            <a:noFill/>
          </a:ln>
        </p:spPr>
      </p:pic>
      <p:pic>
        <p:nvPicPr>
          <p:cNvPr id="192" name="Google Shape;192;p30"/>
          <p:cNvPicPr preferRelativeResize="0"/>
          <p:nvPr/>
        </p:nvPicPr>
        <p:blipFill>
          <a:blip r:embed="rId5">
            <a:alphaModFix/>
          </a:blip>
          <a:stretch>
            <a:fillRect/>
          </a:stretch>
        </p:blipFill>
        <p:spPr>
          <a:xfrm>
            <a:off x="6419500" y="3610951"/>
            <a:ext cx="2724499" cy="1532550"/>
          </a:xfrm>
          <a:prstGeom prst="rect">
            <a:avLst/>
          </a:prstGeom>
          <a:noFill/>
          <a:ln>
            <a:noFill/>
          </a:ln>
        </p:spPr>
      </p:pic>
      <p:sp>
        <p:nvSpPr>
          <p:cNvPr id="193" name="Google Shape;193;p30"/>
          <p:cNvSpPr txBox="1"/>
          <p:nvPr/>
        </p:nvSpPr>
        <p:spPr>
          <a:xfrm>
            <a:off x="-200525" y="2148750"/>
            <a:ext cx="9704400" cy="54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2200">
                <a:latin typeface="Calibri"/>
                <a:ea typeface="Calibri"/>
                <a:cs typeface="Calibri"/>
                <a:sym typeface="Calibri"/>
              </a:rPr>
              <a:t>An insight into the features of and factors behind such phenomena</a:t>
            </a:r>
            <a:endParaRPr sz="2200">
              <a:solidFill>
                <a:schemeClr val="accent1"/>
              </a:solidFill>
              <a:latin typeface="Calibri"/>
              <a:ea typeface="Calibri"/>
              <a:cs typeface="Calibri"/>
              <a:sym typeface="Calibri"/>
            </a:endParaRPr>
          </a:p>
        </p:txBody>
      </p:sp>
      <p:sp>
        <p:nvSpPr>
          <p:cNvPr id="194" name="Google Shape;194;p30"/>
          <p:cNvSpPr txBox="1"/>
          <p:nvPr/>
        </p:nvSpPr>
        <p:spPr>
          <a:xfrm>
            <a:off x="2797375" y="1315350"/>
            <a:ext cx="6030600" cy="85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4700" b="1">
                <a:latin typeface="PT Sans Narrow"/>
                <a:ea typeface="PT Sans Narrow"/>
                <a:cs typeface="PT Sans Narrow"/>
                <a:sym typeface="PT Sans Narrow"/>
              </a:rPr>
              <a:t>video trending or viral?</a:t>
            </a:r>
            <a:endParaRPr sz="13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9"/>
          <p:cNvSpPr txBox="1">
            <a:spLocks noGrp="1"/>
          </p:cNvSpPr>
          <p:nvPr>
            <p:ph type="title"/>
          </p:nvPr>
        </p:nvSpPr>
        <p:spPr>
          <a:xfrm>
            <a:off x="286350" y="1341475"/>
            <a:ext cx="8571300" cy="9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sz="5000">
                <a:solidFill>
                  <a:srgbClr val="FF0000"/>
                </a:solidFill>
              </a:rPr>
              <a:t>The Next Steps</a:t>
            </a:r>
            <a:endParaRPr sz="5000">
              <a:solidFill>
                <a:srgbClr val="FF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40"/>
          <p:cNvPicPr preferRelativeResize="0"/>
          <p:nvPr/>
        </p:nvPicPr>
        <p:blipFill rotWithShape="1">
          <a:blip r:embed="rId3">
            <a:alphaModFix/>
          </a:blip>
          <a:srcRect t="14321" r="58209" b="65289"/>
          <a:stretch/>
        </p:blipFill>
        <p:spPr>
          <a:xfrm>
            <a:off x="-770650" y="4089475"/>
            <a:ext cx="4408226" cy="993950"/>
          </a:xfrm>
          <a:prstGeom prst="rect">
            <a:avLst/>
          </a:prstGeom>
          <a:noFill/>
          <a:ln>
            <a:noFill/>
          </a:ln>
        </p:spPr>
      </p:pic>
      <p:grpSp>
        <p:nvGrpSpPr>
          <p:cNvPr id="293" name="Google Shape;293;p40"/>
          <p:cNvGrpSpPr/>
          <p:nvPr/>
        </p:nvGrpSpPr>
        <p:grpSpPr>
          <a:xfrm>
            <a:off x="1748874" y="847200"/>
            <a:ext cx="1768520" cy="3141650"/>
            <a:chOff x="1838310" y="1265988"/>
            <a:chExt cx="2039580" cy="3141650"/>
          </a:xfrm>
        </p:grpSpPr>
        <p:sp>
          <p:nvSpPr>
            <p:cNvPr id="294" name="Google Shape;294;p40"/>
            <p:cNvSpPr/>
            <p:nvPr/>
          </p:nvSpPr>
          <p:spPr>
            <a:xfrm>
              <a:off x="1941990" y="1265988"/>
              <a:ext cx="1935900" cy="690600"/>
            </a:xfrm>
            <a:prstGeom prst="chevron">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b="1">
                  <a:solidFill>
                    <a:srgbClr val="FFFFFF"/>
                  </a:solidFill>
                  <a:latin typeface="Roboto"/>
                  <a:ea typeface="Roboto"/>
                  <a:cs typeface="Roboto"/>
                  <a:sym typeface="Roboto"/>
                </a:rPr>
                <a:t>Scrub</a:t>
              </a:r>
              <a:endParaRPr b="1">
                <a:solidFill>
                  <a:srgbClr val="FFFFFF"/>
                </a:solidFill>
                <a:latin typeface="Roboto"/>
                <a:ea typeface="Roboto"/>
                <a:cs typeface="Roboto"/>
                <a:sym typeface="Roboto"/>
              </a:endParaRPr>
            </a:p>
          </p:txBody>
        </p:sp>
        <p:sp>
          <p:nvSpPr>
            <p:cNvPr id="295" name="Google Shape;295;p40"/>
            <p:cNvSpPr txBox="1"/>
            <p:nvPr/>
          </p:nvSpPr>
          <p:spPr>
            <a:xfrm>
              <a:off x="1838310" y="2057138"/>
              <a:ext cx="1803300" cy="235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fr" sz="1000" b="1">
                  <a:latin typeface="Roboto"/>
                  <a:ea typeface="Roboto"/>
                  <a:cs typeface="Roboto"/>
                  <a:sym typeface="Roboto"/>
                </a:rPr>
                <a:t>Step 1:  Standardise the format across all data</a:t>
              </a:r>
              <a:endParaRPr sz="1000" b="1">
                <a:latin typeface="Roboto"/>
                <a:ea typeface="Roboto"/>
                <a:cs typeface="Roboto"/>
                <a:sym typeface="Roboto"/>
              </a:endParaRPr>
            </a:p>
            <a:p>
              <a:pPr marL="0" lvl="0" indent="0" algn="l" rtl="0">
                <a:lnSpc>
                  <a:spcPct val="115000"/>
                </a:lnSpc>
                <a:spcBef>
                  <a:spcPts val="0"/>
                </a:spcBef>
                <a:spcAft>
                  <a:spcPts val="0"/>
                </a:spcAft>
                <a:buNone/>
              </a:pPr>
              <a:endParaRPr sz="1000" b="1">
                <a:latin typeface="Roboto"/>
                <a:ea typeface="Roboto"/>
                <a:cs typeface="Roboto"/>
                <a:sym typeface="Roboto"/>
              </a:endParaRPr>
            </a:p>
            <a:p>
              <a:pPr marL="0" lvl="0" indent="0" algn="l" rtl="0">
                <a:lnSpc>
                  <a:spcPct val="115000"/>
                </a:lnSpc>
                <a:spcBef>
                  <a:spcPts val="0"/>
                </a:spcBef>
                <a:spcAft>
                  <a:spcPts val="0"/>
                </a:spcAft>
                <a:buNone/>
              </a:pPr>
              <a:r>
                <a:rPr lang="fr" sz="1000" b="1">
                  <a:latin typeface="Roboto"/>
                  <a:ea typeface="Roboto"/>
                  <a:cs typeface="Roboto"/>
                  <a:sym typeface="Roboto"/>
                </a:rPr>
                <a:t>Step 2: (if applicable) merge the datasets</a:t>
              </a:r>
              <a:endParaRPr sz="1000" b="1">
                <a:latin typeface="Roboto"/>
                <a:ea typeface="Roboto"/>
                <a:cs typeface="Roboto"/>
                <a:sym typeface="Roboto"/>
              </a:endParaRPr>
            </a:p>
            <a:p>
              <a:pPr marL="0" lvl="0" indent="0" algn="l" rtl="0">
                <a:lnSpc>
                  <a:spcPct val="115000"/>
                </a:lnSpc>
                <a:spcBef>
                  <a:spcPts val="0"/>
                </a:spcBef>
                <a:spcAft>
                  <a:spcPts val="0"/>
                </a:spcAft>
                <a:buNone/>
              </a:pPr>
              <a:r>
                <a:rPr lang="fr" sz="1000" b="1">
                  <a:latin typeface="Roboto"/>
                  <a:ea typeface="Roboto"/>
                  <a:cs typeface="Roboto"/>
                  <a:sym typeface="Roboto"/>
                </a:rPr>
                <a:t>and clean data </a:t>
              </a:r>
              <a:endParaRPr sz="1000" b="1">
                <a:latin typeface="Roboto"/>
                <a:ea typeface="Roboto"/>
                <a:cs typeface="Roboto"/>
                <a:sym typeface="Roboto"/>
              </a:endParaRPr>
            </a:p>
          </p:txBody>
        </p:sp>
      </p:grpSp>
      <p:grpSp>
        <p:nvGrpSpPr>
          <p:cNvPr id="296" name="Google Shape;296;p40"/>
          <p:cNvGrpSpPr/>
          <p:nvPr/>
        </p:nvGrpSpPr>
        <p:grpSpPr>
          <a:xfrm>
            <a:off x="160774" y="852850"/>
            <a:ext cx="1819891" cy="3014325"/>
            <a:chOff x="12" y="1189982"/>
            <a:chExt cx="2095201" cy="3014325"/>
          </a:xfrm>
        </p:grpSpPr>
        <p:sp>
          <p:nvSpPr>
            <p:cNvPr id="297" name="Google Shape;297;p40"/>
            <p:cNvSpPr/>
            <p:nvPr/>
          </p:nvSpPr>
          <p:spPr>
            <a:xfrm>
              <a:off x="13" y="1189982"/>
              <a:ext cx="2095200" cy="6576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298" name="Google Shape;298;p40"/>
            <p:cNvSpPr txBox="1"/>
            <p:nvPr/>
          </p:nvSpPr>
          <p:spPr>
            <a:xfrm>
              <a:off x="12" y="1853806"/>
              <a:ext cx="1919400" cy="235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fr" sz="1000">
                  <a:latin typeface="Roboto"/>
                  <a:ea typeface="Roboto"/>
                  <a:cs typeface="Roboto"/>
                  <a:sym typeface="Roboto"/>
                </a:rPr>
                <a:t>Step 1: Brainstorm a topic </a:t>
              </a:r>
              <a:endParaRPr sz="1000">
                <a:latin typeface="Roboto"/>
                <a:ea typeface="Roboto"/>
                <a:cs typeface="Roboto"/>
                <a:sym typeface="Roboto"/>
              </a:endParaRPr>
            </a:p>
            <a:p>
              <a:pPr marL="0" lvl="0" indent="0" algn="l" rtl="0">
                <a:lnSpc>
                  <a:spcPct val="115000"/>
                </a:lnSpc>
                <a:spcBef>
                  <a:spcPts val="0"/>
                </a:spcBef>
                <a:spcAft>
                  <a:spcPts val="0"/>
                </a:spcAft>
                <a:buNone/>
              </a:pPr>
              <a:endParaRPr sz="1000">
                <a:latin typeface="Roboto"/>
                <a:ea typeface="Roboto"/>
                <a:cs typeface="Roboto"/>
                <a:sym typeface="Roboto"/>
              </a:endParaRPr>
            </a:p>
            <a:p>
              <a:pPr marL="0" lvl="0" indent="0" algn="l" rtl="0">
                <a:lnSpc>
                  <a:spcPct val="115000"/>
                </a:lnSpc>
                <a:spcBef>
                  <a:spcPts val="0"/>
                </a:spcBef>
                <a:spcAft>
                  <a:spcPts val="0"/>
                </a:spcAft>
                <a:buNone/>
              </a:pPr>
              <a:r>
                <a:rPr lang="fr" sz="1000">
                  <a:latin typeface="Roboto"/>
                  <a:ea typeface="Roboto"/>
                  <a:cs typeface="Roboto"/>
                  <a:sym typeface="Roboto"/>
                </a:rPr>
                <a:t>Step 2: Gather the data </a:t>
              </a:r>
              <a:endParaRPr sz="1000">
                <a:latin typeface="Roboto"/>
                <a:ea typeface="Roboto"/>
                <a:cs typeface="Roboto"/>
                <a:sym typeface="Roboto"/>
              </a:endParaRPr>
            </a:p>
            <a:p>
              <a:pPr marL="0" lvl="0" indent="0" algn="l" rtl="0">
                <a:lnSpc>
                  <a:spcPct val="115000"/>
                </a:lnSpc>
                <a:spcBef>
                  <a:spcPts val="0"/>
                </a:spcBef>
                <a:spcAft>
                  <a:spcPts val="0"/>
                </a:spcAft>
                <a:buNone/>
              </a:pPr>
              <a:r>
                <a:rPr lang="fr" sz="1000">
                  <a:latin typeface="Roboto"/>
                  <a:ea typeface="Roboto"/>
                  <a:cs typeface="Roboto"/>
                  <a:sym typeface="Roboto"/>
                </a:rPr>
                <a:t>(YouTube API, Kaggle datasets)</a:t>
              </a:r>
              <a:endParaRPr sz="1000">
                <a:latin typeface="Roboto"/>
                <a:ea typeface="Roboto"/>
                <a:cs typeface="Roboto"/>
                <a:sym typeface="Roboto"/>
              </a:endParaRPr>
            </a:p>
            <a:p>
              <a:pPr marL="0" lvl="0" indent="0" algn="l" rtl="0">
                <a:lnSpc>
                  <a:spcPct val="115000"/>
                </a:lnSpc>
                <a:spcBef>
                  <a:spcPts val="0"/>
                </a:spcBef>
                <a:spcAft>
                  <a:spcPts val="0"/>
                </a:spcAft>
                <a:buNone/>
              </a:pPr>
              <a:endParaRPr sz="1000">
                <a:latin typeface="Roboto"/>
                <a:ea typeface="Roboto"/>
                <a:cs typeface="Roboto"/>
                <a:sym typeface="Roboto"/>
              </a:endParaRPr>
            </a:p>
            <a:p>
              <a:pPr marL="0" lvl="0" indent="0" algn="l" rtl="0">
                <a:lnSpc>
                  <a:spcPct val="115000"/>
                </a:lnSpc>
                <a:spcBef>
                  <a:spcPts val="0"/>
                </a:spcBef>
                <a:spcAft>
                  <a:spcPts val="0"/>
                </a:spcAft>
                <a:buNone/>
              </a:pPr>
              <a:r>
                <a:rPr lang="fr" sz="1000">
                  <a:latin typeface="Roboto"/>
                  <a:ea typeface="Roboto"/>
                  <a:cs typeface="Roboto"/>
                  <a:sym typeface="Roboto"/>
                </a:rPr>
                <a:t>Step 3: Formulate a research question and hypothesis</a:t>
              </a:r>
              <a:endParaRPr sz="1000">
                <a:latin typeface="Roboto"/>
                <a:ea typeface="Roboto"/>
                <a:cs typeface="Roboto"/>
                <a:sym typeface="Roboto"/>
              </a:endParaRPr>
            </a:p>
            <a:p>
              <a:pPr marL="0" lvl="0" indent="0" algn="l" rtl="0">
                <a:lnSpc>
                  <a:spcPct val="115000"/>
                </a:lnSpc>
                <a:spcBef>
                  <a:spcPts val="0"/>
                </a:spcBef>
                <a:spcAft>
                  <a:spcPts val="0"/>
                </a:spcAft>
                <a:buNone/>
              </a:pPr>
              <a:endParaRPr sz="1000">
                <a:latin typeface="Roboto"/>
                <a:ea typeface="Roboto"/>
                <a:cs typeface="Roboto"/>
                <a:sym typeface="Roboto"/>
              </a:endParaRPr>
            </a:p>
            <a:p>
              <a:pPr marL="0" lvl="0" indent="0" algn="l" rtl="0">
                <a:lnSpc>
                  <a:spcPct val="115000"/>
                </a:lnSpc>
                <a:spcBef>
                  <a:spcPts val="0"/>
                </a:spcBef>
                <a:spcAft>
                  <a:spcPts val="0"/>
                </a:spcAft>
                <a:buNone/>
              </a:pPr>
              <a:r>
                <a:rPr lang="fr" sz="1000">
                  <a:latin typeface="Roboto"/>
                  <a:ea typeface="Roboto"/>
                  <a:cs typeface="Roboto"/>
                  <a:sym typeface="Roboto"/>
                </a:rPr>
                <a:t>Step 4: Initial research for existing literature</a:t>
              </a:r>
              <a:endParaRPr sz="1000">
                <a:latin typeface="Roboto"/>
                <a:ea typeface="Roboto"/>
                <a:cs typeface="Roboto"/>
                <a:sym typeface="Roboto"/>
              </a:endParaRPr>
            </a:p>
            <a:p>
              <a:pPr marL="0" lvl="0" indent="0" algn="l" rtl="0">
                <a:lnSpc>
                  <a:spcPct val="115000"/>
                </a:lnSpc>
                <a:spcBef>
                  <a:spcPts val="0"/>
                </a:spcBef>
                <a:spcAft>
                  <a:spcPts val="0"/>
                </a:spcAft>
                <a:buNone/>
              </a:pPr>
              <a:endParaRPr sz="1100">
                <a:latin typeface="Roboto"/>
                <a:ea typeface="Roboto"/>
                <a:cs typeface="Roboto"/>
                <a:sym typeface="Roboto"/>
              </a:endParaRPr>
            </a:p>
          </p:txBody>
        </p:sp>
      </p:grpSp>
      <p:pic>
        <p:nvPicPr>
          <p:cNvPr id="299" name="Google Shape;299;p40"/>
          <p:cNvPicPr preferRelativeResize="0"/>
          <p:nvPr/>
        </p:nvPicPr>
        <p:blipFill>
          <a:blip r:embed="rId4">
            <a:alphaModFix/>
          </a:blip>
          <a:stretch>
            <a:fillRect/>
          </a:stretch>
        </p:blipFill>
        <p:spPr>
          <a:xfrm>
            <a:off x="5011500" y="1136550"/>
            <a:ext cx="3787412" cy="3014325"/>
          </a:xfrm>
          <a:prstGeom prst="rect">
            <a:avLst/>
          </a:prstGeom>
          <a:noFill/>
          <a:ln>
            <a:noFill/>
          </a:ln>
        </p:spPr>
      </p:pic>
      <p:sp>
        <p:nvSpPr>
          <p:cNvPr id="300" name="Google Shape;300;p40"/>
          <p:cNvSpPr txBox="1"/>
          <p:nvPr/>
        </p:nvSpPr>
        <p:spPr>
          <a:xfrm>
            <a:off x="5011500" y="4150875"/>
            <a:ext cx="4542600" cy="34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000">
                <a:solidFill>
                  <a:srgbClr val="FFFFFF"/>
                </a:solidFill>
                <a:latin typeface="Roboto"/>
                <a:ea typeface="Roboto"/>
                <a:cs typeface="Roboto"/>
                <a:sym typeface="Roboto"/>
              </a:rPr>
              <a:t>Features of the ‘Trending YouTube Video Statistics’  dataset  </a:t>
            </a:r>
            <a:endParaRPr sz="1000">
              <a:solidFill>
                <a:srgbClr val="FFFFFF"/>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05" name="Google Shape;305;p41"/>
          <p:cNvPicPr preferRelativeResize="0"/>
          <p:nvPr/>
        </p:nvPicPr>
        <p:blipFill rotWithShape="1">
          <a:blip r:embed="rId3">
            <a:alphaModFix/>
          </a:blip>
          <a:srcRect l="44671" t="14321" r="44733" b="65289"/>
          <a:stretch/>
        </p:blipFill>
        <p:spPr>
          <a:xfrm>
            <a:off x="3388950" y="4077425"/>
            <a:ext cx="1117625" cy="993950"/>
          </a:xfrm>
          <a:prstGeom prst="rect">
            <a:avLst/>
          </a:prstGeom>
          <a:noFill/>
          <a:ln>
            <a:noFill/>
          </a:ln>
        </p:spPr>
      </p:pic>
      <p:grpSp>
        <p:nvGrpSpPr>
          <p:cNvPr id="306" name="Google Shape;306;p41"/>
          <p:cNvGrpSpPr/>
          <p:nvPr/>
        </p:nvGrpSpPr>
        <p:grpSpPr>
          <a:xfrm>
            <a:off x="91475" y="678975"/>
            <a:ext cx="2455759" cy="3065550"/>
            <a:chOff x="3584859" y="286475"/>
            <a:chExt cx="2024700" cy="3065550"/>
          </a:xfrm>
        </p:grpSpPr>
        <p:sp>
          <p:nvSpPr>
            <p:cNvPr id="307" name="Google Shape;307;p41"/>
            <p:cNvSpPr/>
            <p:nvPr/>
          </p:nvSpPr>
          <p:spPr>
            <a:xfrm>
              <a:off x="3584859" y="286475"/>
              <a:ext cx="2024700" cy="658200"/>
            </a:xfrm>
            <a:prstGeom prst="chevron">
              <a:avLst>
                <a:gd name="adj" fmla="val 49148"/>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a:solidFill>
                    <a:srgbClr val="FFFFFF"/>
                  </a:solidFill>
                  <a:latin typeface="Roboto"/>
                  <a:ea typeface="Roboto"/>
                  <a:cs typeface="Roboto"/>
                  <a:sym typeface="Roboto"/>
                </a:rPr>
                <a:t>Explore</a:t>
              </a:r>
              <a:endParaRPr>
                <a:solidFill>
                  <a:srgbClr val="FFFFFF"/>
                </a:solidFill>
                <a:latin typeface="Roboto"/>
                <a:ea typeface="Roboto"/>
                <a:cs typeface="Roboto"/>
                <a:sym typeface="Roboto"/>
              </a:endParaRPr>
            </a:p>
          </p:txBody>
        </p:sp>
        <p:sp>
          <p:nvSpPr>
            <p:cNvPr id="308" name="Google Shape;308;p41"/>
            <p:cNvSpPr txBox="1"/>
            <p:nvPr/>
          </p:nvSpPr>
          <p:spPr>
            <a:xfrm>
              <a:off x="3611596" y="1001525"/>
              <a:ext cx="1858200" cy="235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fr" sz="1000">
                  <a:latin typeface="Roboto"/>
                  <a:ea typeface="Roboto"/>
                  <a:cs typeface="Roboto"/>
                  <a:sym typeface="Roboto"/>
                </a:rPr>
                <a:t>Step 1: First exploration of data, refine the research question and hypothesis</a:t>
              </a:r>
              <a:endParaRPr sz="1000">
                <a:latin typeface="Roboto"/>
                <a:ea typeface="Roboto"/>
                <a:cs typeface="Roboto"/>
                <a:sym typeface="Roboto"/>
              </a:endParaRPr>
            </a:p>
            <a:p>
              <a:pPr marL="0" lvl="0" indent="0" algn="l" rtl="0">
                <a:lnSpc>
                  <a:spcPct val="115000"/>
                </a:lnSpc>
                <a:spcBef>
                  <a:spcPts val="0"/>
                </a:spcBef>
                <a:spcAft>
                  <a:spcPts val="0"/>
                </a:spcAft>
                <a:buNone/>
              </a:pPr>
              <a:endParaRPr sz="1000">
                <a:latin typeface="Roboto"/>
                <a:ea typeface="Roboto"/>
                <a:cs typeface="Roboto"/>
                <a:sym typeface="Roboto"/>
              </a:endParaRPr>
            </a:p>
            <a:p>
              <a:pPr marL="0" lvl="0" indent="0" algn="l" rtl="0">
                <a:lnSpc>
                  <a:spcPct val="115000"/>
                </a:lnSpc>
                <a:spcBef>
                  <a:spcPts val="0"/>
                </a:spcBef>
                <a:spcAft>
                  <a:spcPts val="0"/>
                </a:spcAft>
                <a:buNone/>
              </a:pPr>
              <a:r>
                <a:rPr lang="fr" sz="1000" b="1">
                  <a:latin typeface="Roboto"/>
                  <a:ea typeface="Roboto"/>
                  <a:cs typeface="Roboto"/>
                  <a:sym typeface="Roboto"/>
                </a:rPr>
                <a:t>Step 2: Extract features and test significant variables (EDA and through correlation) </a:t>
              </a:r>
              <a:endParaRPr sz="1000" b="1">
                <a:latin typeface="Roboto"/>
                <a:ea typeface="Roboto"/>
                <a:cs typeface="Roboto"/>
                <a:sym typeface="Roboto"/>
              </a:endParaRPr>
            </a:p>
            <a:p>
              <a:pPr marL="0" lvl="0" indent="0" algn="l" rtl="0">
                <a:lnSpc>
                  <a:spcPct val="115000"/>
                </a:lnSpc>
                <a:spcBef>
                  <a:spcPts val="0"/>
                </a:spcBef>
                <a:spcAft>
                  <a:spcPts val="0"/>
                </a:spcAft>
                <a:buNone/>
              </a:pPr>
              <a:endParaRPr sz="1000">
                <a:latin typeface="Roboto"/>
                <a:ea typeface="Roboto"/>
                <a:cs typeface="Roboto"/>
                <a:sym typeface="Roboto"/>
              </a:endParaRPr>
            </a:p>
            <a:p>
              <a:pPr marL="0" lvl="0" indent="0" algn="l" rtl="0">
                <a:lnSpc>
                  <a:spcPct val="115000"/>
                </a:lnSpc>
                <a:spcBef>
                  <a:spcPts val="0"/>
                </a:spcBef>
                <a:spcAft>
                  <a:spcPts val="0"/>
                </a:spcAft>
                <a:buNone/>
              </a:pPr>
              <a:r>
                <a:rPr lang="fr" sz="1000">
                  <a:latin typeface="Roboto"/>
                  <a:ea typeface="Roboto"/>
                  <a:cs typeface="Roboto"/>
                  <a:sym typeface="Roboto"/>
                </a:rPr>
                <a:t>Step 3: Using statistical methods, manipulate and transform the data to find significant patterns and trends</a:t>
              </a:r>
              <a:endParaRPr sz="1000">
                <a:latin typeface="Roboto"/>
                <a:ea typeface="Roboto"/>
                <a:cs typeface="Roboto"/>
                <a:sym typeface="Roboto"/>
              </a:endParaRPr>
            </a:p>
            <a:p>
              <a:pPr marL="0" lvl="0" indent="0" algn="l" rtl="0">
                <a:lnSpc>
                  <a:spcPct val="115000"/>
                </a:lnSpc>
                <a:spcBef>
                  <a:spcPts val="0"/>
                </a:spcBef>
                <a:spcAft>
                  <a:spcPts val="0"/>
                </a:spcAft>
                <a:buNone/>
              </a:pPr>
              <a:endParaRPr sz="1000">
                <a:latin typeface="Roboto"/>
                <a:ea typeface="Roboto"/>
                <a:cs typeface="Roboto"/>
                <a:sym typeface="Roboto"/>
              </a:endParaRPr>
            </a:p>
            <a:p>
              <a:pPr marL="0" lvl="0" indent="0" algn="l" rtl="0">
                <a:lnSpc>
                  <a:spcPct val="115000"/>
                </a:lnSpc>
                <a:spcBef>
                  <a:spcPts val="0"/>
                </a:spcBef>
                <a:spcAft>
                  <a:spcPts val="0"/>
                </a:spcAft>
                <a:buNone/>
              </a:pPr>
              <a:r>
                <a:rPr lang="fr" sz="1000">
                  <a:latin typeface="Roboto"/>
                  <a:ea typeface="Roboto"/>
                  <a:cs typeface="Roboto"/>
                  <a:sym typeface="Roboto"/>
                </a:rPr>
                <a:t>Step 4: Visualise the data </a:t>
              </a:r>
              <a:endParaRPr sz="1000">
                <a:latin typeface="Roboto"/>
                <a:ea typeface="Roboto"/>
                <a:cs typeface="Roboto"/>
                <a:sym typeface="Roboto"/>
              </a:endParaRPr>
            </a:p>
          </p:txBody>
        </p:sp>
      </p:grpSp>
      <p:sp>
        <p:nvSpPr>
          <p:cNvPr id="309" name="Google Shape;309;p41"/>
          <p:cNvSpPr txBox="1"/>
          <p:nvPr/>
        </p:nvSpPr>
        <p:spPr>
          <a:xfrm>
            <a:off x="-76200" y="0"/>
            <a:ext cx="3000000" cy="60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2500" b="1">
                <a:solidFill>
                  <a:srgbClr val="FF0000"/>
                </a:solidFill>
                <a:latin typeface="Open Sans"/>
                <a:ea typeface="Open Sans"/>
                <a:cs typeface="Open Sans"/>
                <a:sym typeface="Open Sans"/>
              </a:rPr>
              <a:t>What we will do</a:t>
            </a:r>
            <a:endParaRPr>
              <a:solidFill>
                <a:srgbClr val="FF0000"/>
              </a:solidFill>
            </a:endParaRPr>
          </a:p>
        </p:txBody>
      </p:sp>
      <p:sp>
        <p:nvSpPr>
          <p:cNvPr id="310" name="Google Shape;310;p41"/>
          <p:cNvSpPr txBox="1"/>
          <p:nvPr/>
        </p:nvSpPr>
        <p:spPr>
          <a:xfrm>
            <a:off x="5175150" y="949575"/>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200"/>
              </a:spcBef>
              <a:spcAft>
                <a:spcPts val="0"/>
              </a:spcAft>
              <a:buNone/>
            </a:pPr>
            <a:endParaRPr sz="1600">
              <a:solidFill>
                <a:srgbClr val="292929"/>
              </a:solidFill>
              <a:highlight>
                <a:srgbClr val="FFFFFF"/>
              </a:highlight>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15" name="Google Shape;315;p42"/>
          <p:cNvPicPr preferRelativeResize="0"/>
          <p:nvPr/>
        </p:nvPicPr>
        <p:blipFill>
          <a:blip r:embed="rId3">
            <a:alphaModFix amt="68000"/>
          </a:blip>
          <a:stretch>
            <a:fillRect/>
          </a:stretch>
        </p:blipFill>
        <p:spPr>
          <a:xfrm>
            <a:off x="0" y="32425"/>
            <a:ext cx="9144000" cy="5078651"/>
          </a:xfrm>
          <a:prstGeom prst="rect">
            <a:avLst/>
          </a:prstGeom>
          <a:noFill/>
          <a:ln>
            <a:noFill/>
          </a:ln>
        </p:spPr>
      </p:pic>
      <p:sp>
        <p:nvSpPr>
          <p:cNvPr id="316" name="Google Shape;316;p42"/>
          <p:cNvSpPr txBox="1">
            <a:spLocks noGrp="1"/>
          </p:cNvSpPr>
          <p:nvPr>
            <p:ph type="title"/>
          </p:nvPr>
        </p:nvSpPr>
        <p:spPr>
          <a:xfrm>
            <a:off x="526200" y="63150"/>
            <a:ext cx="3893400" cy="103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 sz="2500">
                <a:solidFill>
                  <a:schemeClr val="dk1"/>
                </a:solidFill>
                <a:highlight>
                  <a:srgbClr val="FFFFFF"/>
                </a:highlight>
              </a:rPr>
              <a:t>Exploratory Data Analysis </a:t>
            </a:r>
            <a:endParaRPr sz="2500" b="0">
              <a:solidFill>
                <a:schemeClr val="dk1"/>
              </a:solidFill>
              <a:highlight>
                <a:srgbClr val="FFFFFF"/>
              </a:highlight>
            </a:endParaRPr>
          </a:p>
        </p:txBody>
      </p:sp>
      <p:sp>
        <p:nvSpPr>
          <p:cNvPr id="317" name="Google Shape;317;p42"/>
          <p:cNvSpPr/>
          <p:nvPr/>
        </p:nvSpPr>
        <p:spPr>
          <a:xfrm>
            <a:off x="4611275" y="405900"/>
            <a:ext cx="3228600" cy="2201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11150" algn="l" rtl="0">
              <a:lnSpc>
                <a:spcPct val="115000"/>
              </a:lnSpc>
              <a:spcBef>
                <a:spcPts val="0"/>
              </a:spcBef>
              <a:spcAft>
                <a:spcPts val="0"/>
              </a:spcAft>
              <a:buClr>
                <a:srgbClr val="FF0000"/>
              </a:buClr>
              <a:buSzPts val="1300"/>
              <a:buFont typeface="Open Sans"/>
              <a:buChar char="●"/>
            </a:pPr>
            <a:r>
              <a:rPr lang="fr" sz="1300">
                <a:solidFill>
                  <a:srgbClr val="FF0000"/>
                </a:solidFill>
                <a:latin typeface="Open Sans"/>
                <a:ea typeface="Open Sans"/>
                <a:cs typeface="Open Sans"/>
                <a:sym typeface="Open Sans"/>
              </a:rPr>
              <a:t>Which categories have the most number of trending videos? the most likes? the most views? </a:t>
            </a:r>
            <a:endParaRPr sz="1300">
              <a:solidFill>
                <a:srgbClr val="FF0000"/>
              </a:solidFill>
              <a:latin typeface="Open Sans"/>
              <a:ea typeface="Open Sans"/>
              <a:cs typeface="Open Sans"/>
              <a:sym typeface="Open Sans"/>
            </a:endParaRPr>
          </a:p>
          <a:p>
            <a:pPr marL="457200" lvl="0" indent="-311150" algn="l" rtl="0">
              <a:lnSpc>
                <a:spcPct val="115000"/>
              </a:lnSpc>
              <a:spcBef>
                <a:spcPts val="0"/>
              </a:spcBef>
              <a:spcAft>
                <a:spcPts val="0"/>
              </a:spcAft>
              <a:buClr>
                <a:srgbClr val="FF0000"/>
              </a:buClr>
              <a:buSzPts val="1300"/>
              <a:buFont typeface="Open Sans"/>
              <a:buChar char="●"/>
            </a:pPr>
            <a:r>
              <a:rPr lang="fr" sz="1300">
                <a:solidFill>
                  <a:srgbClr val="FF0000"/>
                </a:solidFill>
                <a:latin typeface="Open Sans"/>
                <a:ea typeface="Open Sans"/>
                <a:cs typeface="Open Sans"/>
                <a:sym typeface="Open Sans"/>
              </a:rPr>
              <a:t>How often does a category go viral?</a:t>
            </a:r>
            <a:endParaRPr sz="1300">
              <a:solidFill>
                <a:srgbClr val="FF0000"/>
              </a:solidFill>
              <a:latin typeface="Open Sans"/>
              <a:ea typeface="Open Sans"/>
              <a:cs typeface="Open Sans"/>
              <a:sym typeface="Open Sans"/>
            </a:endParaRPr>
          </a:p>
          <a:p>
            <a:pPr marL="457200" lvl="0" indent="-311150" algn="l" rtl="0">
              <a:lnSpc>
                <a:spcPct val="150000"/>
              </a:lnSpc>
              <a:spcBef>
                <a:spcPts val="0"/>
              </a:spcBef>
              <a:spcAft>
                <a:spcPts val="0"/>
              </a:spcAft>
              <a:buClr>
                <a:srgbClr val="FF0000"/>
              </a:buClr>
              <a:buSzPts val="1300"/>
              <a:buFont typeface="Open Sans"/>
              <a:buChar char="●"/>
            </a:pPr>
            <a:r>
              <a:rPr lang="fr" sz="1300">
                <a:solidFill>
                  <a:srgbClr val="FF0000"/>
                </a:solidFill>
                <a:latin typeface="Open Sans"/>
                <a:ea typeface="Open Sans"/>
                <a:cs typeface="Open Sans"/>
                <a:sym typeface="Open Sans"/>
              </a:rPr>
              <a:t>What is the most used word in the title of trending &amp; viral videos</a:t>
            </a:r>
            <a:endParaRPr>
              <a:solidFill>
                <a:srgbClr val="FF0000"/>
              </a:solidFill>
            </a:endParaRPr>
          </a:p>
        </p:txBody>
      </p:sp>
      <p:sp>
        <p:nvSpPr>
          <p:cNvPr id="318" name="Google Shape;318;p42"/>
          <p:cNvSpPr/>
          <p:nvPr/>
        </p:nvSpPr>
        <p:spPr>
          <a:xfrm>
            <a:off x="569725" y="1436650"/>
            <a:ext cx="2912100" cy="2848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9" name="Google Shape;319;p42"/>
          <p:cNvPicPr preferRelativeResize="0"/>
          <p:nvPr/>
        </p:nvPicPr>
        <p:blipFill rotWithShape="1">
          <a:blip r:embed="rId4">
            <a:alphaModFix/>
          </a:blip>
          <a:srcRect l="10618" r="20382"/>
          <a:stretch/>
        </p:blipFill>
        <p:spPr>
          <a:xfrm>
            <a:off x="5320450" y="2367000"/>
            <a:ext cx="3000000" cy="2445750"/>
          </a:xfrm>
          <a:prstGeom prst="rect">
            <a:avLst/>
          </a:prstGeom>
          <a:noFill/>
          <a:ln>
            <a:noFill/>
          </a:ln>
        </p:spPr>
      </p:pic>
      <p:sp>
        <p:nvSpPr>
          <p:cNvPr id="320" name="Google Shape;320;p42"/>
          <p:cNvSpPr txBox="1"/>
          <p:nvPr/>
        </p:nvSpPr>
        <p:spPr>
          <a:xfrm>
            <a:off x="636950" y="109755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3200"/>
              </a:spcBef>
              <a:spcAft>
                <a:spcPts val="0"/>
              </a:spcAft>
              <a:buNone/>
            </a:pPr>
            <a:r>
              <a:rPr lang="fr" sz="1600">
                <a:solidFill>
                  <a:srgbClr val="292929"/>
                </a:solidFill>
                <a:highlight>
                  <a:srgbClr val="FFFFFF"/>
                </a:highlight>
                <a:latin typeface="Lato"/>
                <a:ea typeface="Lato"/>
                <a:cs typeface="Lato"/>
                <a:sym typeface="Lato"/>
              </a:rPr>
              <a:t>1. Identifying outliers, missing values.</a:t>
            </a:r>
            <a:endParaRPr sz="1600">
              <a:solidFill>
                <a:srgbClr val="292929"/>
              </a:solidFill>
              <a:highlight>
                <a:srgbClr val="FFFFFF"/>
              </a:highlight>
              <a:latin typeface="Lato"/>
              <a:ea typeface="Lato"/>
              <a:cs typeface="Lato"/>
              <a:sym typeface="Lato"/>
            </a:endParaRPr>
          </a:p>
          <a:p>
            <a:pPr marL="0" lvl="0" indent="0" algn="l" rtl="0">
              <a:spcBef>
                <a:spcPts val="3200"/>
              </a:spcBef>
              <a:spcAft>
                <a:spcPts val="0"/>
              </a:spcAft>
              <a:buNone/>
            </a:pPr>
            <a:r>
              <a:rPr lang="fr" sz="1600">
                <a:solidFill>
                  <a:srgbClr val="292929"/>
                </a:solidFill>
                <a:highlight>
                  <a:srgbClr val="FFFFFF"/>
                </a:highlight>
                <a:latin typeface="Lato"/>
                <a:ea typeface="Lato"/>
                <a:cs typeface="Lato"/>
                <a:sym typeface="Lato"/>
              </a:rPr>
              <a:t>2. Understanding the relationship between variables</a:t>
            </a:r>
            <a:endParaRPr sz="1600">
              <a:solidFill>
                <a:srgbClr val="292929"/>
              </a:solidFill>
              <a:highlight>
                <a:srgbClr val="FFFFFF"/>
              </a:highlight>
              <a:latin typeface="Lato"/>
              <a:ea typeface="Lato"/>
              <a:cs typeface="Lato"/>
              <a:sym typeface="Lato"/>
            </a:endParaRPr>
          </a:p>
          <a:p>
            <a:pPr marL="0" lvl="0" indent="0" algn="l" rtl="0">
              <a:spcBef>
                <a:spcPts val="3200"/>
              </a:spcBef>
              <a:spcAft>
                <a:spcPts val="0"/>
              </a:spcAft>
              <a:buNone/>
            </a:pPr>
            <a:r>
              <a:rPr lang="fr" sz="1600">
                <a:solidFill>
                  <a:srgbClr val="292929"/>
                </a:solidFill>
                <a:highlight>
                  <a:srgbClr val="FFFFFF"/>
                </a:highlight>
                <a:latin typeface="Lato"/>
                <a:ea typeface="Lato"/>
                <a:cs typeface="Lato"/>
                <a:sym typeface="Lato"/>
              </a:rPr>
              <a:t>3. Separating important variables and leaving behind useless variables</a:t>
            </a:r>
            <a:endParaRPr>
              <a:highlight>
                <a:srgbClr val="FFFFFF"/>
              </a:highlight>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3"/>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
                <a:solidFill>
                  <a:schemeClr val="dk1"/>
                </a:solidFill>
              </a:rPr>
              <a:t>Correlation heatmap </a:t>
            </a:r>
            <a:endParaRPr>
              <a:solidFill>
                <a:schemeClr val="dk1"/>
              </a:solidFill>
            </a:endParaRPr>
          </a:p>
        </p:txBody>
      </p:sp>
      <p:sp>
        <p:nvSpPr>
          <p:cNvPr id="326" name="Google Shape;326;p43"/>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1400">
                <a:solidFill>
                  <a:srgbClr val="202122"/>
                </a:solidFill>
                <a:latin typeface="Nunito"/>
                <a:ea typeface="Nunito"/>
                <a:cs typeface="Nunito"/>
                <a:sym typeface="Nunito"/>
              </a:rPr>
              <a:t>→ to evaluate and visualise the correlation between the different metrics of trending videos </a:t>
            </a:r>
            <a:endParaRPr sz="1400">
              <a:solidFill>
                <a:srgbClr val="202122"/>
              </a:solidFill>
              <a:latin typeface="Nunito"/>
              <a:ea typeface="Nunito"/>
              <a:cs typeface="Nunito"/>
              <a:sym typeface="Nunito"/>
            </a:endParaRPr>
          </a:p>
          <a:p>
            <a:pPr marL="0" lvl="0" indent="0" algn="l" rtl="0">
              <a:spcBef>
                <a:spcPts val="1600"/>
              </a:spcBef>
              <a:spcAft>
                <a:spcPts val="0"/>
              </a:spcAft>
              <a:buNone/>
            </a:pPr>
            <a:r>
              <a:rPr lang="fr" sz="1400">
                <a:solidFill>
                  <a:srgbClr val="202122"/>
                </a:solidFill>
                <a:latin typeface="Nunito"/>
                <a:ea typeface="Nunito"/>
                <a:cs typeface="Nunito"/>
                <a:sym typeface="Nunito"/>
              </a:rPr>
              <a:t>i.e. title length/views, views/comments</a:t>
            </a:r>
            <a:endParaRPr sz="1400">
              <a:solidFill>
                <a:srgbClr val="202122"/>
              </a:solidFill>
              <a:latin typeface="Nunito"/>
              <a:ea typeface="Nunito"/>
              <a:cs typeface="Nunito"/>
              <a:sym typeface="Nunito"/>
            </a:endParaRPr>
          </a:p>
          <a:p>
            <a:pPr marL="0" lvl="0" indent="0" algn="l" rtl="0">
              <a:spcBef>
                <a:spcPts val="1600"/>
              </a:spcBef>
              <a:spcAft>
                <a:spcPts val="0"/>
              </a:spcAft>
              <a:buNone/>
            </a:pPr>
            <a:endParaRPr sz="1400">
              <a:solidFill>
                <a:srgbClr val="202122"/>
              </a:solidFill>
              <a:latin typeface="Nunito"/>
              <a:ea typeface="Nunito"/>
              <a:cs typeface="Nunito"/>
              <a:sym typeface="Nunito"/>
            </a:endParaRPr>
          </a:p>
          <a:p>
            <a:pPr marL="0" lvl="0" indent="0" algn="l" rtl="0">
              <a:spcBef>
                <a:spcPts val="1600"/>
              </a:spcBef>
              <a:spcAft>
                <a:spcPts val="1600"/>
              </a:spcAft>
              <a:buNone/>
            </a:pPr>
            <a:endParaRPr/>
          </a:p>
        </p:txBody>
      </p:sp>
      <p:pic>
        <p:nvPicPr>
          <p:cNvPr id="327" name="Google Shape;327;p43"/>
          <p:cNvPicPr preferRelativeResize="0"/>
          <p:nvPr/>
        </p:nvPicPr>
        <p:blipFill rotWithShape="1">
          <a:blip r:embed="rId3">
            <a:alphaModFix/>
          </a:blip>
          <a:srcRect r="12907" b="1477"/>
          <a:stretch/>
        </p:blipFill>
        <p:spPr>
          <a:xfrm>
            <a:off x="4239900" y="363450"/>
            <a:ext cx="4806349" cy="4351425"/>
          </a:xfrm>
          <a:prstGeom prst="rect">
            <a:avLst/>
          </a:prstGeom>
          <a:noFill/>
          <a:ln>
            <a:noFill/>
          </a:ln>
        </p:spPr>
      </p:pic>
      <p:sp>
        <p:nvSpPr>
          <p:cNvPr id="328" name="Google Shape;328;p43"/>
          <p:cNvSpPr txBox="1"/>
          <p:nvPr/>
        </p:nvSpPr>
        <p:spPr>
          <a:xfrm rot="-5400000">
            <a:off x="8088225" y="4065650"/>
            <a:ext cx="1872300" cy="21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700"/>
              <a:t>https://i.stack.imgur.com/QRhFU.png</a:t>
            </a:r>
            <a:endParaRPr sz="7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pic>
        <p:nvPicPr>
          <p:cNvPr id="333" name="Google Shape;333;p44"/>
          <p:cNvPicPr preferRelativeResize="0"/>
          <p:nvPr/>
        </p:nvPicPr>
        <p:blipFill>
          <a:blip r:embed="rId3">
            <a:alphaModFix amt="68000"/>
          </a:blip>
          <a:stretch>
            <a:fillRect/>
          </a:stretch>
        </p:blipFill>
        <p:spPr>
          <a:xfrm>
            <a:off x="0" y="0"/>
            <a:ext cx="9036725" cy="5078625"/>
          </a:xfrm>
          <a:prstGeom prst="rect">
            <a:avLst/>
          </a:prstGeom>
          <a:noFill/>
          <a:ln>
            <a:noFill/>
          </a:ln>
        </p:spPr>
      </p:pic>
      <p:sp>
        <p:nvSpPr>
          <p:cNvPr id="334" name="Google Shape;334;p44"/>
          <p:cNvSpPr txBox="1">
            <a:spLocks noGrp="1"/>
          </p:cNvSpPr>
          <p:nvPr>
            <p:ph type="title"/>
          </p:nvPr>
        </p:nvSpPr>
        <p:spPr>
          <a:xfrm>
            <a:off x="678600" y="63150"/>
            <a:ext cx="3893400" cy="103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 sz="2500">
                <a:solidFill>
                  <a:schemeClr val="dk1"/>
                </a:solidFill>
                <a:highlight>
                  <a:srgbClr val="FFFFFF"/>
                </a:highlight>
              </a:rPr>
              <a:t>Scatter plots  </a:t>
            </a:r>
            <a:endParaRPr sz="2500" b="0">
              <a:solidFill>
                <a:schemeClr val="dk1"/>
              </a:solidFill>
              <a:highlight>
                <a:srgbClr val="FFFFFF"/>
              </a:highlight>
            </a:endParaRPr>
          </a:p>
        </p:txBody>
      </p:sp>
      <p:sp>
        <p:nvSpPr>
          <p:cNvPr id="335" name="Google Shape;335;p44"/>
          <p:cNvSpPr txBox="1">
            <a:spLocks noGrp="1"/>
          </p:cNvSpPr>
          <p:nvPr>
            <p:ph type="body" idx="1"/>
          </p:nvPr>
        </p:nvSpPr>
        <p:spPr>
          <a:xfrm>
            <a:off x="678600" y="1310175"/>
            <a:ext cx="3893400" cy="2089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 sz="1400">
                <a:solidFill>
                  <a:srgbClr val="24292E"/>
                </a:solidFill>
                <a:highlight>
                  <a:srgbClr val="FFFFFF"/>
                </a:highlight>
                <a:latin typeface="Nunito"/>
                <a:ea typeface="Nunito"/>
                <a:cs typeface="Nunito"/>
                <a:sym typeface="Nunito"/>
              </a:rPr>
              <a:t>→ to visualise the relationship between views/likes &amp; views/dislikes</a:t>
            </a:r>
            <a:endParaRPr sz="1600">
              <a:latin typeface="Nunito"/>
              <a:ea typeface="Nunito"/>
              <a:cs typeface="Nunito"/>
              <a:sym typeface="Nunito"/>
            </a:endParaRPr>
          </a:p>
        </p:txBody>
      </p:sp>
      <p:pic>
        <p:nvPicPr>
          <p:cNvPr id="336" name="Google Shape;336;p44"/>
          <p:cNvPicPr preferRelativeResize="0"/>
          <p:nvPr/>
        </p:nvPicPr>
        <p:blipFill>
          <a:blip r:embed="rId4">
            <a:alphaModFix/>
          </a:blip>
          <a:stretch>
            <a:fillRect/>
          </a:stretch>
        </p:blipFill>
        <p:spPr>
          <a:xfrm>
            <a:off x="678600" y="2039975"/>
            <a:ext cx="3893398" cy="2828748"/>
          </a:xfrm>
          <a:prstGeom prst="rect">
            <a:avLst/>
          </a:prstGeom>
          <a:noFill/>
          <a:ln>
            <a:noFill/>
          </a:ln>
        </p:spPr>
      </p:pic>
      <p:pic>
        <p:nvPicPr>
          <p:cNvPr id="337" name="Google Shape;337;p44"/>
          <p:cNvPicPr preferRelativeResize="0"/>
          <p:nvPr/>
        </p:nvPicPr>
        <p:blipFill>
          <a:blip r:embed="rId5">
            <a:alphaModFix/>
          </a:blip>
          <a:stretch>
            <a:fillRect/>
          </a:stretch>
        </p:blipFill>
        <p:spPr>
          <a:xfrm>
            <a:off x="5052350" y="862550"/>
            <a:ext cx="3672023" cy="26904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5"/>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 dirty="0">
                <a:solidFill>
                  <a:schemeClr val="dk1"/>
                </a:solidFill>
              </a:rPr>
              <a:t>Sparkline</a:t>
            </a:r>
            <a:endParaRPr dirty="0">
              <a:solidFill>
                <a:schemeClr val="dk1"/>
              </a:solidFill>
            </a:endParaRPr>
          </a:p>
        </p:txBody>
      </p:sp>
      <p:sp>
        <p:nvSpPr>
          <p:cNvPr id="343" name="Google Shape;343;p45"/>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 sz="1400" dirty="0">
                <a:solidFill>
                  <a:srgbClr val="080200"/>
                </a:solidFill>
              </a:rPr>
              <a:t>→ To look at peak year for categories (2006-2011)</a:t>
            </a:r>
            <a:endParaRPr dirty="0">
              <a:solidFill>
                <a:srgbClr val="080200"/>
              </a:solidFill>
            </a:endParaRPr>
          </a:p>
        </p:txBody>
      </p:sp>
      <p:pic>
        <p:nvPicPr>
          <p:cNvPr id="344" name="Google Shape;344;p45"/>
          <p:cNvPicPr preferRelativeResize="0"/>
          <p:nvPr/>
        </p:nvPicPr>
        <p:blipFill>
          <a:blip r:embed="rId3">
            <a:alphaModFix/>
          </a:blip>
          <a:stretch>
            <a:fillRect/>
          </a:stretch>
        </p:blipFill>
        <p:spPr>
          <a:xfrm>
            <a:off x="3669475" y="885800"/>
            <a:ext cx="4759174" cy="3683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p46"/>
          <p:cNvPicPr preferRelativeResize="0"/>
          <p:nvPr/>
        </p:nvPicPr>
        <p:blipFill rotWithShape="1">
          <a:blip r:embed="rId3">
            <a:alphaModFix/>
          </a:blip>
          <a:srcRect t="14321" r="27756" b="65289"/>
          <a:stretch/>
        </p:blipFill>
        <p:spPr>
          <a:xfrm>
            <a:off x="-541000" y="3746150"/>
            <a:ext cx="7620650" cy="993950"/>
          </a:xfrm>
          <a:prstGeom prst="rect">
            <a:avLst/>
          </a:prstGeom>
          <a:noFill/>
          <a:ln>
            <a:noFill/>
          </a:ln>
        </p:spPr>
      </p:pic>
      <p:sp>
        <p:nvSpPr>
          <p:cNvPr id="350" name="Google Shape;350;p46"/>
          <p:cNvSpPr/>
          <p:nvPr/>
        </p:nvSpPr>
        <p:spPr>
          <a:xfrm>
            <a:off x="474549" y="449450"/>
            <a:ext cx="1819800" cy="6576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351" name="Google Shape;351;p46"/>
          <p:cNvSpPr txBox="1"/>
          <p:nvPr/>
        </p:nvSpPr>
        <p:spPr>
          <a:xfrm>
            <a:off x="474549" y="1113275"/>
            <a:ext cx="1667100" cy="235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fr" sz="1000">
                <a:latin typeface="Roboto"/>
                <a:ea typeface="Roboto"/>
                <a:cs typeface="Roboto"/>
                <a:sym typeface="Roboto"/>
              </a:rPr>
              <a:t>Step 1: Brainstorm a topic </a:t>
            </a:r>
            <a:endParaRPr sz="1000">
              <a:latin typeface="Roboto"/>
              <a:ea typeface="Roboto"/>
              <a:cs typeface="Roboto"/>
              <a:sym typeface="Roboto"/>
            </a:endParaRPr>
          </a:p>
          <a:p>
            <a:pPr marL="0" lvl="0" indent="0" algn="l" rtl="0">
              <a:lnSpc>
                <a:spcPct val="115000"/>
              </a:lnSpc>
              <a:spcBef>
                <a:spcPts val="0"/>
              </a:spcBef>
              <a:spcAft>
                <a:spcPts val="0"/>
              </a:spcAft>
              <a:buNone/>
            </a:pPr>
            <a:endParaRPr sz="1000">
              <a:latin typeface="Roboto"/>
              <a:ea typeface="Roboto"/>
              <a:cs typeface="Roboto"/>
              <a:sym typeface="Roboto"/>
            </a:endParaRPr>
          </a:p>
          <a:p>
            <a:pPr marL="0" lvl="0" indent="0" algn="l" rtl="0">
              <a:lnSpc>
                <a:spcPct val="115000"/>
              </a:lnSpc>
              <a:spcBef>
                <a:spcPts val="0"/>
              </a:spcBef>
              <a:spcAft>
                <a:spcPts val="0"/>
              </a:spcAft>
              <a:buNone/>
            </a:pPr>
            <a:r>
              <a:rPr lang="fr" sz="1000">
                <a:latin typeface="Roboto"/>
                <a:ea typeface="Roboto"/>
                <a:cs typeface="Roboto"/>
                <a:sym typeface="Roboto"/>
              </a:rPr>
              <a:t>Step 2: Gather the data </a:t>
            </a:r>
            <a:endParaRPr sz="1000">
              <a:latin typeface="Roboto"/>
              <a:ea typeface="Roboto"/>
              <a:cs typeface="Roboto"/>
              <a:sym typeface="Roboto"/>
            </a:endParaRPr>
          </a:p>
          <a:p>
            <a:pPr marL="0" lvl="0" indent="0" algn="l" rtl="0">
              <a:lnSpc>
                <a:spcPct val="115000"/>
              </a:lnSpc>
              <a:spcBef>
                <a:spcPts val="0"/>
              </a:spcBef>
              <a:spcAft>
                <a:spcPts val="0"/>
              </a:spcAft>
              <a:buNone/>
            </a:pPr>
            <a:r>
              <a:rPr lang="fr" sz="1000">
                <a:latin typeface="Roboto"/>
                <a:ea typeface="Roboto"/>
                <a:cs typeface="Roboto"/>
                <a:sym typeface="Roboto"/>
              </a:rPr>
              <a:t>(YouTube API, Kaggle datasets)</a:t>
            </a:r>
            <a:endParaRPr sz="1000">
              <a:latin typeface="Roboto"/>
              <a:ea typeface="Roboto"/>
              <a:cs typeface="Roboto"/>
              <a:sym typeface="Roboto"/>
            </a:endParaRPr>
          </a:p>
          <a:p>
            <a:pPr marL="0" lvl="0" indent="0" algn="l" rtl="0">
              <a:lnSpc>
                <a:spcPct val="115000"/>
              </a:lnSpc>
              <a:spcBef>
                <a:spcPts val="0"/>
              </a:spcBef>
              <a:spcAft>
                <a:spcPts val="0"/>
              </a:spcAft>
              <a:buNone/>
            </a:pPr>
            <a:endParaRPr sz="1000">
              <a:latin typeface="Roboto"/>
              <a:ea typeface="Roboto"/>
              <a:cs typeface="Roboto"/>
              <a:sym typeface="Roboto"/>
            </a:endParaRPr>
          </a:p>
          <a:p>
            <a:pPr marL="0" lvl="0" indent="0" algn="l" rtl="0">
              <a:lnSpc>
                <a:spcPct val="115000"/>
              </a:lnSpc>
              <a:spcBef>
                <a:spcPts val="0"/>
              </a:spcBef>
              <a:spcAft>
                <a:spcPts val="0"/>
              </a:spcAft>
              <a:buNone/>
            </a:pPr>
            <a:r>
              <a:rPr lang="fr" sz="1000">
                <a:latin typeface="Roboto"/>
                <a:ea typeface="Roboto"/>
                <a:cs typeface="Roboto"/>
                <a:sym typeface="Roboto"/>
              </a:rPr>
              <a:t>Step 3: Formulate a research question and hypothesis</a:t>
            </a:r>
            <a:endParaRPr sz="1000">
              <a:latin typeface="Roboto"/>
              <a:ea typeface="Roboto"/>
              <a:cs typeface="Roboto"/>
              <a:sym typeface="Roboto"/>
            </a:endParaRPr>
          </a:p>
          <a:p>
            <a:pPr marL="0" lvl="0" indent="0" algn="l" rtl="0">
              <a:lnSpc>
                <a:spcPct val="115000"/>
              </a:lnSpc>
              <a:spcBef>
                <a:spcPts val="0"/>
              </a:spcBef>
              <a:spcAft>
                <a:spcPts val="0"/>
              </a:spcAft>
              <a:buNone/>
            </a:pPr>
            <a:endParaRPr sz="1000">
              <a:latin typeface="Roboto"/>
              <a:ea typeface="Roboto"/>
              <a:cs typeface="Roboto"/>
              <a:sym typeface="Roboto"/>
            </a:endParaRPr>
          </a:p>
          <a:p>
            <a:pPr marL="0" lvl="0" indent="0" algn="l" rtl="0">
              <a:lnSpc>
                <a:spcPct val="115000"/>
              </a:lnSpc>
              <a:spcBef>
                <a:spcPts val="0"/>
              </a:spcBef>
              <a:spcAft>
                <a:spcPts val="0"/>
              </a:spcAft>
              <a:buNone/>
            </a:pPr>
            <a:r>
              <a:rPr lang="fr" sz="1000">
                <a:latin typeface="Roboto"/>
                <a:ea typeface="Roboto"/>
                <a:cs typeface="Roboto"/>
                <a:sym typeface="Roboto"/>
              </a:rPr>
              <a:t>Step 4: Initial research for existing literature</a:t>
            </a:r>
            <a:endParaRPr sz="1000">
              <a:latin typeface="Roboto"/>
              <a:ea typeface="Roboto"/>
              <a:cs typeface="Roboto"/>
              <a:sym typeface="Roboto"/>
            </a:endParaRPr>
          </a:p>
          <a:p>
            <a:pPr marL="0" lvl="0" indent="0" algn="l" rtl="0">
              <a:lnSpc>
                <a:spcPct val="115000"/>
              </a:lnSpc>
              <a:spcBef>
                <a:spcPts val="0"/>
              </a:spcBef>
              <a:spcAft>
                <a:spcPts val="0"/>
              </a:spcAft>
              <a:buNone/>
            </a:pPr>
            <a:endParaRPr sz="1100">
              <a:latin typeface="Roboto"/>
              <a:ea typeface="Roboto"/>
              <a:cs typeface="Roboto"/>
              <a:sym typeface="Roboto"/>
            </a:endParaRPr>
          </a:p>
        </p:txBody>
      </p:sp>
      <p:grpSp>
        <p:nvGrpSpPr>
          <p:cNvPr id="352" name="Google Shape;352;p46"/>
          <p:cNvGrpSpPr/>
          <p:nvPr/>
        </p:nvGrpSpPr>
        <p:grpSpPr>
          <a:xfrm>
            <a:off x="2104475" y="461975"/>
            <a:ext cx="1678619" cy="3065450"/>
            <a:chOff x="1766232" y="1342188"/>
            <a:chExt cx="1935900" cy="3065450"/>
          </a:xfrm>
        </p:grpSpPr>
        <p:sp>
          <p:nvSpPr>
            <p:cNvPr id="353" name="Google Shape;353;p46"/>
            <p:cNvSpPr/>
            <p:nvPr/>
          </p:nvSpPr>
          <p:spPr>
            <a:xfrm>
              <a:off x="1766232" y="1342188"/>
              <a:ext cx="1935900" cy="632400"/>
            </a:xfrm>
            <a:prstGeom prst="chevron">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a:solidFill>
                    <a:srgbClr val="FFFFFF"/>
                  </a:solidFill>
                  <a:latin typeface="Roboto"/>
                  <a:ea typeface="Roboto"/>
                  <a:cs typeface="Roboto"/>
                  <a:sym typeface="Roboto"/>
                </a:rPr>
                <a:t>Scrub</a:t>
              </a:r>
              <a:endParaRPr>
                <a:solidFill>
                  <a:srgbClr val="FFFFFF"/>
                </a:solidFill>
                <a:latin typeface="Roboto"/>
                <a:ea typeface="Roboto"/>
                <a:cs typeface="Roboto"/>
                <a:sym typeface="Roboto"/>
              </a:endParaRPr>
            </a:p>
          </p:txBody>
        </p:sp>
        <p:sp>
          <p:nvSpPr>
            <p:cNvPr id="354" name="Google Shape;354;p46"/>
            <p:cNvSpPr txBox="1"/>
            <p:nvPr/>
          </p:nvSpPr>
          <p:spPr>
            <a:xfrm>
              <a:off x="1838310" y="2057138"/>
              <a:ext cx="1803300" cy="235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fr" sz="1000">
                  <a:latin typeface="Roboto"/>
                  <a:ea typeface="Roboto"/>
                  <a:cs typeface="Roboto"/>
                  <a:sym typeface="Roboto"/>
                </a:rPr>
                <a:t>Step 1: Standardise  the format across all data</a:t>
              </a:r>
              <a:endParaRPr sz="1000">
                <a:latin typeface="Roboto"/>
                <a:ea typeface="Roboto"/>
                <a:cs typeface="Roboto"/>
                <a:sym typeface="Roboto"/>
              </a:endParaRPr>
            </a:p>
            <a:p>
              <a:pPr marL="0" lvl="0" indent="0" algn="l" rtl="0">
                <a:lnSpc>
                  <a:spcPct val="115000"/>
                </a:lnSpc>
                <a:spcBef>
                  <a:spcPts val="0"/>
                </a:spcBef>
                <a:spcAft>
                  <a:spcPts val="0"/>
                </a:spcAft>
                <a:buNone/>
              </a:pPr>
              <a:endParaRPr sz="1000">
                <a:latin typeface="Roboto"/>
                <a:ea typeface="Roboto"/>
                <a:cs typeface="Roboto"/>
                <a:sym typeface="Roboto"/>
              </a:endParaRPr>
            </a:p>
            <a:p>
              <a:pPr marL="0" lvl="0" indent="0" algn="l" rtl="0">
                <a:lnSpc>
                  <a:spcPct val="115000"/>
                </a:lnSpc>
                <a:spcBef>
                  <a:spcPts val="0"/>
                </a:spcBef>
                <a:spcAft>
                  <a:spcPts val="0"/>
                </a:spcAft>
                <a:buNone/>
              </a:pPr>
              <a:r>
                <a:rPr lang="fr" sz="1000">
                  <a:latin typeface="Roboto"/>
                  <a:ea typeface="Roboto"/>
                  <a:cs typeface="Roboto"/>
                  <a:sym typeface="Roboto"/>
                </a:rPr>
                <a:t>Step 2: (if applicable) merge the datasets</a:t>
              </a:r>
              <a:endParaRPr sz="1000">
                <a:latin typeface="Roboto"/>
                <a:ea typeface="Roboto"/>
                <a:cs typeface="Roboto"/>
                <a:sym typeface="Roboto"/>
              </a:endParaRPr>
            </a:p>
            <a:p>
              <a:pPr marL="0" lvl="0" indent="0" algn="l" rtl="0">
                <a:lnSpc>
                  <a:spcPct val="115000"/>
                </a:lnSpc>
                <a:spcBef>
                  <a:spcPts val="0"/>
                </a:spcBef>
                <a:spcAft>
                  <a:spcPts val="0"/>
                </a:spcAft>
                <a:buNone/>
              </a:pPr>
              <a:r>
                <a:rPr lang="fr" sz="1000">
                  <a:latin typeface="Roboto"/>
                  <a:ea typeface="Roboto"/>
                  <a:cs typeface="Roboto"/>
                  <a:sym typeface="Roboto"/>
                </a:rPr>
                <a:t>and clean data </a:t>
              </a:r>
              <a:endParaRPr sz="1000">
                <a:latin typeface="Roboto"/>
                <a:ea typeface="Roboto"/>
                <a:cs typeface="Roboto"/>
                <a:sym typeface="Roboto"/>
              </a:endParaRPr>
            </a:p>
          </p:txBody>
        </p:sp>
      </p:grpSp>
      <p:grpSp>
        <p:nvGrpSpPr>
          <p:cNvPr id="355" name="Google Shape;355;p46"/>
          <p:cNvGrpSpPr/>
          <p:nvPr/>
        </p:nvGrpSpPr>
        <p:grpSpPr>
          <a:xfrm>
            <a:off x="5941925" y="451725"/>
            <a:ext cx="1570191" cy="3101600"/>
            <a:chOff x="5151284" y="1316850"/>
            <a:chExt cx="1867053" cy="3101600"/>
          </a:xfrm>
        </p:grpSpPr>
        <p:sp>
          <p:nvSpPr>
            <p:cNvPr id="356" name="Google Shape;356;p46"/>
            <p:cNvSpPr/>
            <p:nvPr/>
          </p:nvSpPr>
          <p:spPr>
            <a:xfrm>
              <a:off x="5151284" y="1316850"/>
              <a:ext cx="1844400" cy="647400"/>
            </a:xfrm>
            <a:prstGeom prst="chevron">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a:solidFill>
                    <a:srgbClr val="FFFFFF"/>
                  </a:solidFill>
                  <a:latin typeface="Roboto"/>
                  <a:ea typeface="Roboto"/>
                  <a:cs typeface="Roboto"/>
                  <a:sym typeface="Roboto"/>
                </a:rPr>
                <a:t>Model</a:t>
              </a:r>
              <a:endParaRPr>
                <a:solidFill>
                  <a:srgbClr val="FFFFFF"/>
                </a:solidFill>
                <a:latin typeface="Roboto"/>
                <a:ea typeface="Roboto"/>
                <a:cs typeface="Roboto"/>
                <a:sym typeface="Roboto"/>
              </a:endParaRPr>
            </a:p>
          </p:txBody>
        </p:sp>
        <p:sp>
          <p:nvSpPr>
            <p:cNvPr id="357" name="Google Shape;357;p46"/>
            <p:cNvSpPr txBox="1"/>
            <p:nvPr/>
          </p:nvSpPr>
          <p:spPr>
            <a:xfrm>
              <a:off x="5173937" y="2067950"/>
              <a:ext cx="1844400" cy="235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fr" sz="1000" dirty="0">
                  <a:latin typeface="Roboto"/>
                  <a:ea typeface="Roboto"/>
                  <a:cs typeface="Roboto"/>
                  <a:sym typeface="Roboto"/>
                </a:rPr>
                <a:t>Step 1: Reduce the dimensionality of the data set</a:t>
              </a:r>
              <a:endParaRPr sz="1000" dirty="0">
                <a:latin typeface="Roboto"/>
                <a:ea typeface="Roboto"/>
                <a:cs typeface="Roboto"/>
                <a:sym typeface="Roboto"/>
              </a:endParaRPr>
            </a:p>
            <a:p>
              <a:pPr marL="0" lvl="0" indent="0" algn="l" rtl="0">
                <a:lnSpc>
                  <a:spcPct val="115000"/>
                </a:lnSpc>
                <a:spcBef>
                  <a:spcPts val="0"/>
                </a:spcBef>
                <a:spcAft>
                  <a:spcPts val="0"/>
                </a:spcAft>
                <a:buNone/>
              </a:pPr>
              <a:endParaRPr sz="1000" dirty="0">
                <a:latin typeface="Roboto"/>
                <a:ea typeface="Roboto"/>
                <a:cs typeface="Roboto"/>
                <a:sym typeface="Roboto"/>
              </a:endParaRPr>
            </a:p>
            <a:p>
              <a:pPr marL="0" lvl="0" indent="0" algn="l" rtl="0">
                <a:lnSpc>
                  <a:spcPct val="115000"/>
                </a:lnSpc>
                <a:spcBef>
                  <a:spcPts val="0"/>
                </a:spcBef>
                <a:spcAft>
                  <a:spcPts val="0"/>
                </a:spcAft>
                <a:buNone/>
              </a:pPr>
              <a:r>
                <a:rPr lang="fr" sz="1000" b="1" dirty="0">
                  <a:latin typeface="Roboto"/>
                  <a:ea typeface="Roboto"/>
                  <a:cs typeface="Roboto"/>
                  <a:sym typeface="Roboto"/>
                </a:rPr>
                <a:t>Step 2: Model the likeliness that a video goes trending through a probabilities tree,  based on factors previously analysed (title length, tags, description, …)</a:t>
              </a:r>
              <a:endParaRPr sz="1000" b="1" dirty="0">
                <a:latin typeface="Roboto"/>
                <a:ea typeface="Roboto"/>
                <a:cs typeface="Roboto"/>
                <a:sym typeface="Roboto"/>
              </a:endParaRPr>
            </a:p>
            <a:p>
              <a:pPr marL="0" lvl="0" indent="0" algn="l" rtl="0">
                <a:lnSpc>
                  <a:spcPct val="115000"/>
                </a:lnSpc>
                <a:spcBef>
                  <a:spcPts val="0"/>
                </a:spcBef>
                <a:spcAft>
                  <a:spcPts val="0"/>
                </a:spcAft>
                <a:buNone/>
              </a:pPr>
              <a:endParaRPr sz="1100" dirty="0">
                <a:latin typeface="Roboto"/>
                <a:ea typeface="Roboto"/>
                <a:cs typeface="Roboto"/>
                <a:sym typeface="Roboto"/>
              </a:endParaRPr>
            </a:p>
          </p:txBody>
        </p:sp>
      </p:grpSp>
      <p:grpSp>
        <p:nvGrpSpPr>
          <p:cNvPr id="358" name="Google Shape;358;p46"/>
          <p:cNvGrpSpPr/>
          <p:nvPr/>
        </p:nvGrpSpPr>
        <p:grpSpPr>
          <a:xfrm>
            <a:off x="3654350" y="451725"/>
            <a:ext cx="2455759" cy="3065550"/>
            <a:chOff x="3584859" y="286475"/>
            <a:chExt cx="2024700" cy="3065550"/>
          </a:xfrm>
        </p:grpSpPr>
        <p:sp>
          <p:nvSpPr>
            <p:cNvPr id="359" name="Google Shape;359;p46"/>
            <p:cNvSpPr/>
            <p:nvPr/>
          </p:nvSpPr>
          <p:spPr>
            <a:xfrm>
              <a:off x="3584859" y="286475"/>
              <a:ext cx="2024700" cy="658200"/>
            </a:xfrm>
            <a:prstGeom prst="chevron">
              <a:avLst>
                <a:gd name="adj" fmla="val 49148"/>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a:solidFill>
                    <a:srgbClr val="FFFFFF"/>
                  </a:solidFill>
                  <a:latin typeface="Roboto"/>
                  <a:ea typeface="Roboto"/>
                  <a:cs typeface="Roboto"/>
                  <a:sym typeface="Roboto"/>
                </a:rPr>
                <a:t>Explore</a:t>
              </a:r>
              <a:endParaRPr>
                <a:solidFill>
                  <a:srgbClr val="FFFFFF"/>
                </a:solidFill>
                <a:latin typeface="Roboto"/>
                <a:ea typeface="Roboto"/>
                <a:cs typeface="Roboto"/>
                <a:sym typeface="Roboto"/>
              </a:endParaRPr>
            </a:p>
          </p:txBody>
        </p:sp>
        <p:sp>
          <p:nvSpPr>
            <p:cNvPr id="360" name="Google Shape;360;p46"/>
            <p:cNvSpPr txBox="1"/>
            <p:nvPr/>
          </p:nvSpPr>
          <p:spPr>
            <a:xfrm>
              <a:off x="3611596" y="1001525"/>
              <a:ext cx="1858200" cy="235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fr" sz="1000">
                  <a:latin typeface="Roboto"/>
                  <a:ea typeface="Roboto"/>
                  <a:cs typeface="Roboto"/>
                  <a:sym typeface="Roboto"/>
                </a:rPr>
                <a:t>Step 1: First exploration of data, refine the research question and hypothesis</a:t>
              </a:r>
              <a:endParaRPr sz="1000">
                <a:latin typeface="Roboto"/>
                <a:ea typeface="Roboto"/>
                <a:cs typeface="Roboto"/>
                <a:sym typeface="Roboto"/>
              </a:endParaRPr>
            </a:p>
            <a:p>
              <a:pPr marL="0" lvl="0" indent="0" algn="l" rtl="0">
                <a:lnSpc>
                  <a:spcPct val="115000"/>
                </a:lnSpc>
                <a:spcBef>
                  <a:spcPts val="0"/>
                </a:spcBef>
                <a:spcAft>
                  <a:spcPts val="0"/>
                </a:spcAft>
                <a:buNone/>
              </a:pPr>
              <a:endParaRPr sz="1000">
                <a:latin typeface="Roboto"/>
                <a:ea typeface="Roboto"/>
                <a:cs typeface="Roboto"/>
                <a:sym typeface="Roboto"/>
              </a:endParaRPr>
            </a:p>
            <a:p>
              <a:pPr marL="0" lvl="0" indent="0" algn="l" rtl="0">
                <a:lnSpc>
                  <a:spcPct val="115000"/>
                </a:lnSpc>
                <a:spcBef>
                  <a:spcPts val="0"/>
                </a:spcBef>
                <a:spcAft>
                  <a:spcPts val="0"/>
                </a:spcAft>
                <a:buNone/>
              </a:pPr>
              <a:r>
                <a:rPr lang="fr" sz="1000">
                  <a:latin typeface="Roboto"/>
                  <a:ea typeface="Roboto"/>
                  <a:cs typeface="Roboto"/>
                  <a:sym typeface="Roboto"/>
                </a:rPr>
                <a:t>Step 2: Extract features and test significant variables (through correlation) </a:t>
              </a:r>
              <a:endParaRPr sz="1000">
                <a:latin typeface="Roboto"/>
                <a:ea typeface="Roboto"/>
                <a:cs typeface="Roboto"/>
                <a:sym typeface="Roboto"/>
              </a:endParaRPr>
            </a:p>
            <a:p>
              <a:pPr marL="0" lvl="0" indent="0" algn="l" rtl="0">
                <a:lnSpc>
                  <a:spcPct val="115000"/>
                </a:lnSpc>
                <a:spcBef>
                  <a:spcPts val="0"/>
                </a:spcBef>
                <a:spcAft>
                  <a:spcPts val="0"/>
                </a:spcAft>
                <a:buNone/>
              </a:pPr>
              <a:endParaRPr sz="1000">
                <a:latin typeface="Roboto"/>
                <a:ea typeface="Roboto"/>
                <a:cs typeface="Roboto"/>
                <a:sym typeface="Roboto"/>
              </a:endParaRPr>
            </a:p>
            <a:p>
              <a:pPr marL="0" lvl="0" indent="0" algn="l" rtl="0">
                <a:lnSpc>
                  <a:spcPct val="115000"/>
                </a:lnSpc>
                <a:spcBef>
                  <a:spcPts val="0"/>
                </a:spcBef>
                <a:spcAft>
                  <a:spcPts val="0"/>
                </a:spcAft>
                <a:buNone/>
              </a:pPr>
              <a:r>
                <a:rPr lang="fr" sz="1000">
                  <a:latin typeface="Roboto"/>
                  <a:ea typeface="Roboto"/>
                  <a:cs typeface="Roboto"/>
                  <a:sym typeface="Roboto"/>
                </a:rPr>
                <a:t>Step 3: Using statistical methods, manipulate and transform the data to find significant patterns and trends</a:t>
              </a:r>
              <a:endParaRPr sz="1000">
                <a:latin typeface="Roboto"/>
                <a:ea typeface="Roboto"/>
                <a:cs typeface="Roboto"/>
                <a:sym typeface="Roboto"/>
              </a:endParaRPr>
            </a:p>
            <a:p>
              <a:pPr marL="0" lvl="0" indent="0" algn="l" rtl="0">
                <a:lnSpc>
                  <a:spcPct val="115000"/>
                </a:lnSpc>
                <a:spcBef>
                  <a:spcPts val="0"/>
                </a:spcBef>
                <a:spcAft>
                  <a:spcPts val="0"/>
                </a:spcAft>
                <a:buNone/>
              </a:pPr>
              <a:endParaRPr sz="1000">
                <a:latin typeface="Roboto"/>
                <a:ea typeface="Roboto"/>
                <a:cs typeface="Roboto"/>
                <a:sym typeface="Roboto"/>
              </a:endParaRPr>
            </a:p>
            <a:p>
              <a:pPr marL="0" lvl="0" indent="0" algn="l" rtl="0">
                <a:lnSpc>
                  <a:spcPct val="115000"/>
                </a:lnSpc>
                <a:spcBef>
                  <a:spcPts val="0"/>
                </a:spcBef>
                <a:spcAft>
                  <a:spcPts val="0"/>
                </a:spcAft>
                <a:buNone/>
              </a:pPr>
              <a:r>
                <a:rPr lang="fr" sz="1000">
                  <a:latin typeface="Roboto"/>
                  <a:ea typeface="Roboto"/>
                  <a:cs typeface="Roboto"/>
                  <a:sym typeface="Roboto"/>
                </a:rPr>
                <a:t>Step 4: Visualise the data (charts like bar charts)</a:t>
              </a:r>
              <a:endParaRPr sz="1000">
                <a:latin typeface="Roboto"/>
                <a:ea typeface="Roboto"/>
                <a:cs typeface="Roboto"/>
                <a:sym typeface="Roboto"/>
              </a:endParaRPr>
            </a:p>
          </p:txBody>
        </p:sp>
      </p:grpSp>
      <p:sp>
        <p:nvSpPr>
          <p:cNvPr id="361" name="Google Shape;361;p46"/>
          <p:cNvSpPr txBox="1"/>
          <p:nvPr/>
        </p:nvSpPr>
        <p:spPr>
          <a:xfrm>
            <a:off x="380950" y="208100"/>
            <a:ext cx="3000000" cy="22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700">
                <a:latin typeface="Open Sans"/>
                <a:ea typeface="Open Sans"/>
                <a:cs typeface="Open Sans"/>
                <a:sym typeface="Open Sans"/>
              </a:rPr>
              <a:t>A</a:t>
            </a:r>
            <a:r>
              <a:rPr lang="fr" sz="800" i="1">
                <a:latin typeface="Open Sans"/>
                <a:ea typeface="Open Sans"/>
                <a:cs typeface="Open Sans"/>
                <a:sym typeface="Open Sans"/>
              </a:rPr>
              <a:t>dapted from the O.S.E.M.N. framework</a:t>
            </a:r>
            <a:endParaRPr sz="1500" i="1"/>
          </a:p>
        </p:txBody>
      </p:sp>
      <p:sp>
        <p:nvSpPr>
          <p:cNvPr id="15" name="Google Shape;382;p47">
            <a:extLst>
              <a:ext uri="{FF2B5EF4-FFF2-40B4-BE49-F238E27FC236}">
                <a16:creationId xmlns:a16="http://schemas.microsoft.com/office/drawing/2014/main" id="{E380E246-F46D-42DE-9806-59F327939915}"/>
              </a:ext>
            </a:extLst>
          </p:cNvPr>
          <p:cNvSpPr txBox="1"/>
          <p:nvPr/>
        </p:nvSpPr>
        <p:spPr>
          <a:xfrm rot="-5400000">
            <a:off x="6356100" y="2361300"/>
            <a:ext cx="5154900" cy="42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700" dirty="0">
                <a:latin typeface="Open Sans"/>
                <a:ea typeface="Open Sans"/>
                <a:cs typeface="Open Sans"/>
                <a:sym typeface="Open Sans"/>
              </a:rPr>
              <a:t>Medium. 2020. </a:t>
            </a:r>
            <a:r>
              <a:rPr lang="fr" sz="700" i="1" dirty="0">
                <a:latin typeface="Open Sans"/>
                <a:ea typeface="Open Sans"/>
                <a:cs typeface="Open Sans"/>
                <a:sym typeface="Open Sans"/>
              </a:rPr>
              <a:t>5 Steps Of A Data Science Project Lifecycle</a:t>
            </a:r>
            <a:r>
              <a:rPr lang="fr" sz="700" dirty="0">
                <a:latin typeface="Open Sans"/>
                <a:ea typeface="Open Sans"/>
                <a:cs typeface="Open Sans"/>
                <a:sym typeface="Open Sans"/>
              </a:rPr>
              <a:t>. [online] Available at: &lt;https://towardsdatascience.com/5-steps-of-a-data-science-project-lifecycle-26c50372b492&gt; [Accessed 16 November 2020].</a:t>
            </a:r>
            <a:endParaRPr sz="11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366" name="Google Shape;366;p47"/>
          <p:cNvPicPr preferRelativeResize="0"/>
          <p:nvPr/>
        </p:nvPicPr>
        <p:blipFill rotWithShape="1">
          <a:blip r:embed="rId3">
            <a:alphaModFix/>
          </a:blip>
          <a:srcRect t="14321" b="65289"/>
          <a:stretch/>
        </p:blipFill>
        <p:spPr>
          <a:xfrm>
            <a:off x="-821150" y="3699000"/>
            <a:ext cx="10548608" cy="993950"/>
          </a:xfrm>
          <a:prstGeom prst="rect">
            <a:avLst/>
          </a:prstGeom>
          <a:noFill/>
          <a:ln>
            <a:noFill/>
          </a:ln>
        </p:spPr>
      </p:pic>
      <p:grpSp>
        <p:nvGrpSpPr>
          <p:cNvPr id="367" name="Google Shape;367;p47"/>
          <p:cNvGrpSpPr/>
          <p:nvPr/>
        </p:nvGrpSpPr>
        <p:grpSpPr>
          <a:xfrm>
            <a:off x="171974" y="449450"/>
            <a:ext cx="1819891" cy="3014325"/>
            <a:chOff x="12" y="1189982"/>
            <a:chExt cx="2095201" cy="3014325"/>
          </a:xfrm>
        </p:grpSpPr>
        <p:sp>
          <p:nvSpPr>
            <p:cNvPr id="368" name="Google Shape;368;p47"/>
            <p:cNvSpPr/>
            <p:nvPr/>
          </p:nvSpPr>
          <p:spPr>
            <a:xfrm>
              <a:off x="13" y="1189982"/>
              <a:ext cx="2095200" cy="6576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369" name="Google Shape;369;p47"/>
            <p:cNvSpPr txBox="1"/>
            <p:nvPr/>
          </p:nvSpPr>
          <p:spPr>
            <a:xfrm>
              <a:off x="12" y="1853806"/>
              <a:ext cx="1919400" cy="235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fr" sz="1000">
                  <a:latin typeface="Roboto"/>
                  <a:ea typeface="Roboto"/>
                  <a:cs typeface="Roboto"/>
                  <a:sym typeface="Roboto"/>
                </a:rPr>
                <a:t>Step 1: Brainstorm a topic </a:t>
              </a:r>
              <a:endParaRPr sz="1000">
                <a:latin typeface="Roboto"/>
                <a:ea typeface="Roboto"/>
                <a:cs typeface="Roboto"/>
                <a:sym typeface="Roboto"/>
              </a:endParaRPr>
            </a:p>
            <a:p>
              <a:pPr marL="0" lvl="0" indent="0" algn="l" rtl="0">
                <a:lnSpc>
                  <a:spcPct val="115000"/>
                </a:lnSpc>
                <a:spcBef>
                  <a:spcPts val="0"/>
                </a:spcBef>
                <a:spcAft>
                  <a:spcPts val="0"/>
                </a:spcAft>
                <a:buNone/>
              </a:pPr>
              <a:endParaRPr sz="1000">
                <a:latin typeface="Roboto"/>
                <a:ea typeface="Roboto"/>
                <a:cs typeface="Roboto"/>
                <a:sym typeface="Roboto"/>
              </a:endParaRPr>
            </a:p>
            <a:p>
              <a:pPr marL="0" lvl="0" indent="0" algn="l" rtl="0">
                <a:lnSpc>
                  <a:spcPct val="115000"/>
                </a:lnSpc>
                <a:spcBef>
                  <a:spcPts val="0"/>
                </a:spcBef>
                <a:spcAft>
                  <a:spcPts val="0"/>
                </a:spcAft>
                <a:buNone/>
              </a:pPr>
              <a:r>
                <a:rPr lang="fr" sz="1000">
                  <a:latin typeface="Roboto"/>
                  <a:ea typeface="Roboto"/>
                  <a:cs typeface="Roboto"/>
                  <a:sym typeface="Roboto"/>
                </a:rPr>
                <a:t>Step 2: Gather the data </a:t>
              </a:r>
              <a:endParaRPr sz="1000">
                <a:latin typeface="Roboto"/>
                <a:ea typeface="Roboto"/>
                <a:cs typeface="Roboto"/>
                <a:sym typeface="Roboto"/>
              </a:endParaRPr>
            </a:p>
            <a:p>
              <a:pPr marL="0" lvl="0" indent="0" algn="l" rtl="0">
                <a:lnSpc>
                  <a:spcPct val="115000"/>
                </a:lnSpc>
                <a:spcBef>
                  <a:spcPts val="0"/>
                </a:spcBef>
                <a:spcAft>
                  <a:spcPts val="0"/>
                </a:spcAft>
                <a:buNone/>
              </a:pPr>
              <a:r>
                <a:rPr lang="fr" sz="1000">
                  <a:latin typeface="Roboto"/>
                  <a:ea typeface="Roboto"/>
                  <a:cs typeface="Roboto"/>
                  <a:sym typeface="Roboto"/>
                </a:rPr>
                <a:t>(YouTube API, Kaggle datasets)</a:t>
              </a:r>
              <a:endParaRPr sz="1000">
                <a:latin typeface="Roboto"/>
                <a:ea typeface="Roboto"/>
                <a:cs typeface="Roboto"/>
                <a:sym typeface="Roboto"/>
              </a:endParaRPr>
            </a:p>
            <a:p>
              <a:pPr marL="0" lvl="0" indent="0" algn="l" rtl="0">
                <a:lnSpc>
                  <a:spcPct val="115000"/>
                </a:lnSpc>
                <a:spcBef>
                  <a:spcPts val="0"/>
                </a:spcBef>
                <a:spcAft>
                  <a:spcPts val="0"/>
                </a:spcAft>
                <a:buNone/>
              </a:pPr>
              <a:endParaRPr sz="1000">
                <a:latin typeface="Roboto"/>
                <a:ea typeface="Roboto"/>
                <a:cs typeface="Roboto"/>
                <a:sym typeface="Roboto"/>
              </a:endParaRPr>
            </a:p>
            <a:p>
              <a:pPr marL="0" lvl="0" indent="0" algn="l" rtl="0">
                <a:lnSpc>
                  <a:spcPct val="115000"/>
                </a:lnSpc>
                <a:spcBef>
                  <a:spcPts val="0"/>
                </a:spcBef>
                <a:spcAft>
                  <a:spcPts val="0"/>
                </a:spcAft>
                <a:buNone/>
              </a:pPr>
              <a:r>
                <a:rPr lang="fr" sz="1000">
                  <a:latin typeface="Roboto"/>
                  <a:ea typeface="Roboto"/>
                  <a:cs typeface="Roboto"/>
                  <a:sym typeface="Roboto"/>
                </a:rPr>
                <a:t>Step 3: Formulate a research question and hypothesis</a:t>
              </a:r>
              <a:endParaRPr sz="1000">
                <a:latin typeface="Roboto"/>
                <a:ea typeface="Roboto"/>
                <a:cs typeface="Roboto"/>
                <a:sym typeface="Roboto"/>
              </a:endParaRPr>
            </a:p>
            <a:p>
              <a:pPr marL="0" lvl="0" indent="0" algn="l" rtl="0">
                <a:lnSpc>
                  <a:spcPct val="115000"/>
                </a:lnSpc>
                <a:spcBef>
                  <a:spcPts val="0"/>
                </a:spcBef>
                <a:spcAft>
                  <a:spcPts val="0"/>
                </a:spcAft>
                <a:buNone/>
              </a:pPr>
              <a:endParaRPr sz="1000">
                <a:latin typeface="Roboto"/>
                <a:ea typeface="Roboto"/>
                <a:cs typeface="Roboto"/>
                <a:sym typeface="Roboto"/>
              </a:endParaRPr>
            </a:p>
            <a:p>
              <a:pPr marL="0" lvl="0" indent="0" algn="l" rtl="0">
                <a:lnSpc>
                  <a:spcPct val="115000"/>
                </a:lnSpc>
                <a:spcBef>
                  <a:spcPts val="0"/>
                </a:spcBef>
                <a:spcAft>
                  <a:spcPts val="0"/>
                </a:spcAft>
                <a:buNone/>
              </a:pPr>
              <a:r>
                <a:rPr lang="fr" sz="1000">
                  <a:latin typeface="Roboto"/>
                  <a:ea typeface="Roboto"/>
                  <a:cs typeface="Roboto"/>
                  <a:sym typeface="Roboto"/>
                </a:rPr>
                <a:t>Step 4: Initial research for existing literature</a:t>
              </a:r>
              <a:endParaRPr sz="1000">
                <a:latin typeface="Roboto"/>
                <a:ea typeface="Roboto"/>
                <a:cs typeface="Roboto"/>
                <a:sym typeface="Roboto"/>
              </a:endParaRPr>
            </a:p>
            <a:p>
              <a:pPr marL="0" lvl="0" indent="0" algn="l" rtl="0">
                <a:lnSpc>
                  <a:spcPct val="115000"/>
                </a:lnSpc>
                <a:spcBef>
                  <a:spcPts val="0"/>
                </a:spcBef>
                <a:spcAft>
                  <a:spcPts val="0"/>
                </a:spcAft>
                <a:buNone/>
              </a:pPr>
              <a:endParaRPr sz="1100">
                <a:latin typeface="Roboto"/>
                <a:ea typeface="Roboto"/>
                <a:cs typeface="Roboto"/>
                <a:sym typeface="Roboto"/>
              </a:endParaRPr>
            </a:p>
          </p:txBody>
        </p:sp>
      </p:grpSp>
      <p:grpSp>
        <p:nvGrpSpPr>
          <p:cNvPr id="370" name="Google Shape;370;p47"/>
          <p:cNvGrpSpPr/>
          <p:nvPr/>
        </p:nvGrpSpPr>
        <p:grpSpPr>
          <a:xfrm>
            <a:off x="1801900" y="461975"/>
            <a:ext cx="1678619" cy="3065450"/>
            <a:chOff x="1766232" y="1342188"/>
            <a:chExt cx="1935900" cy="3065450"/>
          </a:xfrm>
        </p:grpSpPr>
        <p:sp>
          <p:nvSpPr>
            <p:cNvPr id="371" name="Google Shape;371;p47"/>
            <p:cNvSpPr/>
            <p:nvPr/>
          </p:nvSpPr>
          <p:spPr>
            <a:xfrm>
              <a:off x="1766232" y="1342188"/>
              <a:ext cx="1935900" cy="632400"/>
            </a:xfrm>
            <a:prstGeom prst="chevron">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a:solidFill>
                    <a:srgbClr val="FFFFFF"/>
                  </a:solidFill>
                  <a:latin typeface="Roboto"/>
                  <a:ea typeface="Roboto"/>
                  <a:cs typeface="Roboto"/>
                  <a:sym typeface="Roboto"/>
                </a:rPr>
                <a:t>Scrub</a:t>
              </a:r>
              <a:endParaRPr>
                <a:solidFill>
                  <a:srgbClr val="FFFFFF"/>
                </a:solidFill>
                <a:latin typeface="Roboto"/>
                <a:ea typeface="Roboto"/>
                <a:cs typeface="Roboto"/>
                <a:sym typeface="Roboto"/>
              </a:endParaRPr>
            </a:p>
          </p:txBody>
        </p:sp>
        <p:sp>
          <p:nvSpPr>
            <p:cNvPr id="372" name="Google Shape;372;p47"/>
            <p:cNvSpPr txBox="1"/>
            <p:nvPr/>
          </p:nvSpPr>
          <p:spPr>
            <a:xfrm>
              <a:off x="1838310" y="2057138"/>
              <a:ext cx="1803300" cy="235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fr" sz="1000">
                  <a:latin typeface="Roboto"/>
                  <a:ea typeface="Roboto"/>
                  <a:cs typeface="Roboto"/>
                  <a:sym typeface="Roboto"/>
                </a:rPr>
                <a:t>Step 1: Standardise  the format across all data</a:t>
              </a:r>
              <a:endParaRPr sz="1000">
                <a:latin typeface="Roboto"/>
                <a:ea typeface="Roboto"/>
                <a:cs typeface="Roboto"/>
                <a:sym typeface="Roboto"/>
              </a:endParaRPr>
            </a:p>
            <a:p>
              <a:pPr marL="0" lvl="0" indent="0" algn="l" rtl="0">
                <a:lnSpc>
                  <a:spcPct val="115000"/>
                </a:lnSpc>
                <a:spcBef>
                  <a:spcPts val="0"/>
                </a:spcBef>
                <a:spcAft>
                  <a:spcPts val="0"/>
                </a:spcAft>
                <a:buNone/>
              </a:pPr>
              <a:endParaRPr sz="1000">
                <a:latin typeface="Roboto"/>
                <a:ea typeface="Roboto"/>
                <a:cs typeface="Roboto"/>
                <a:sym typeface="Roboto"/>
              </a:endParaRPr>
            </a:p>
            <a:p>
              <a:pPr marL="0" lvl="0" indent="0" algn="l" rtl="0">
                <a:lnSpc>
                  <a:spcPct val="115000"/>
                </a:lnSpc>
                <a:spcBef>
                  <a:spcPts val="0"/>
                </a:spcBef>
                <a:spcAft>
                  <a:spcPts val="0"/>
                </a:spcAft>
                <a:buNone/>
              </a:pPr>
              <a:r>
                <a:rPr lang="fr" sz="1000">
                  <a:latin typeface="Roboto"/>
                  <a:ea typeface="Roboto"/>
                  <a:cs typeface="Roboto"/>
                  <a:sym typeface="Roboto"/>
                </a:rPr>
                <a:t>Step 2: (if applicable) merge the datasets</a:t>
              </a:r>
              <a:endParaRPr sz="1000">
                <a:latin typeface="Roboto"/>
                <a:ea typeface="Roboto"/>
                <a:cs typeface="Roboto"/>
                <a:sym typeface="Roboto"/>
              </a:endParaRPr>
            </a:p>
            <a:p>
              <a:pPr marL="0" lvl="0" indent="0" algn="l" rtl="0">
                <a:lnSpc>
                  <a:spcPct val="115000"/>
                </a:lnSpc>
                <a:spcBef>
                  <a:spcPts val="0"/>
                </a:spcBef>
                <a:spcAft>
                  <a:spcPts val="0"/>
                </a:spcAft>
                <a:buNone/>
              </a:pPr>
              <a:r>
                <a:rPr lang="fr" sz="1000">
                  <a:latin typeface="Roboto"/>
                  <a:ea typeface="Roboto"/>
                  <a:cs typeface="Roboto"/>
                  <a:sym typeface="Roboto"/>
                </a:rPr>
                <a:t>and clean data </a:t>
              </a:r>
              <a:endParaRPr sz="1000">
                <a:latin typeface="Roboto"/>
                <a:ea typeface="Roboto"/>
                <a:cs typeface="Roboto"/>
                <a:sym typeface="Roboto"/>
              </a:endParaRPr>
            </a:p>
          </p:txBody>
        </p:sp>
      </p:grpSp>
      <p:grpSp>
        <p:nvGrpSpPr>
          <p:cNvPr id="373" name="Google Shape;373;p47"/>
          <p:cNvGrpSpPr/>
          <p:nvPr/>
        </p:nvGrpSpPr>
        <p:grpSpPr>
          <a:xfrm>
            <a:off x="7015025" y="364950"/>
            <a:ext cx="1881600" cy="3069425"/>
            <a:chOff x="7140750" y="2024000"/>
            <a:chExt cx="1881600" cy="3069425"/>
          </a:xfrm>
        </p:grpSpPr>
        <p:sp>
          <p:nvSpPr>
            <p:cNvPr id="374" name="Google Shape;374;p47"/>
            <p:cNvSpPr/>
            <p:nvPr/>
          </p:nvSpPr>
          <p:spPr>
            <a:xfrm>
              <a:off x="7140750" y="2024000"/>
              <a:ext cx="1881600" cy="658200"/>
            </a:xfrm>
            <a:prstGeom prst="chevron">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1300">
                  <a:solidFill>
                    <a:srgbClr val="FFFFFF"/>
                  </a:solidFill>
                  <a:latin typeface="Roboto"/>
                  <a:ea typeface="Roboto"/>
                  <a:cs typeface="Roboto"/>
                  <a:sym typeface="Roboto"/>
                </a:rPr>
                <a:t>Communicate</a:t>
              </a:r>
              <a:endParaRPr sz="1300">
                <a:solidFill>
                  <a:srgbClr val="FFFFFF"/>
                </a:solidFill>
                <a:latin typeface="Roboto"/>
                <a:ea typeface="Roboto"/>
                <a:cs typeface="Roboto"/>
                <a:sym typeface="Roboto"/>
              </a:endParaRPr>
            </a:p>
          </p:txBody>
        </p:sp>
        <p:sp>
          <p:nvSpPr>
            <p:cNvPr id="375" name="Google Shape;375;p47"/>
            <p:cNvSpPr txBox="1"/>
            <p:nvPr/>
          </p:nvSpPr>
          <p:spPr>
            <a:xfrm>
              <a:off x="7232000" y="2742925"/>
              <a:ext cx="1728600" cy="235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fr" sz="1000">
                  <a:latin typeface="Roboto"/>
                  <a:ea typeface="Roboto"/>
                  <a:cs typeface="Roboto"/>
                  <a:sym typeface="Roboto"/>
                </a:rPr>
                <a:t>Step 1: Answer research question</a:t>
              </a:r>
              <a:endParaRPr sz="1000">
                <a:latin typeface="Roboto"/>
                <a:ea typeface="Roboto"/>
                <a:cs typeface="Roboto"/>
                <a:sym typeface="Roboto"/>
              </a:endParaRPr>
            </a:p>
            <a:p>
              <a:pPr marL="0" lvl="0" indent="0" algn="l" rtl="0">
                <a:lnSpc>
                  <a:spcPct val="115000"/>
                </a:lnSpc>
                <a:spcBef>
                  <a:spcPts val="0"/>
                </a:spcBef>
                <a:spcAft>
                  <a:spcPts val="0"/>
                </a:spcAft>
                <a:buNone/>
              </a:pPr>
              <a:endParaRPr sz="1000">
                <a:latin typeface="Roboto"/>
                <a:ea typeface="Roboto"/>
                <a:cs typeface="Roboto"/>
                <a:sym typeface="Roboto"/>
              </a:endParaRPr>
            </a:p>
            <a:p>
              <a:pPr marL="0" lvl="0" indent="0" algn="l" rtl="0">
                <a:lnSpc>
                  <a:spcPct val="115000"/>
                </a:lnSpc>
                <a:spcBef>
                  <a:spcPts val="0"/>
                </a:spcBef>
                <a:spcAft>
                  <a:spcPts val="0"/>
                </a:spcAft>
                <a:buNone/>
              </a:pPr>
              <a:r>
                <a:rPr lang="fr" sz="1000" b="1">
                  <a:latin typeface="Roboto"/>
                  <a:ea typeface="Roboto"/>
                  <a:cs typeface="Roboto"/>
                  <a:sym typeface="Roboto"/>
                </a:rPr>
                <a:t>Step 2: Communicate our results through visual representations and storytelling </a:t>
              </a:r>
              <a:endParaRPr sz="1000" b="1">
                <a:latin typeface="Roboto"/>
                <a:ea typeface="Roboto"/>
                <a:cs typeface="Roboto"/>
                <a:sym typeface="Roboto"/>
              </a:endParaRPr>
            </a:p>
            <a:p>
              <a:pPr marL="0" lvl="0" indent="0" algn="l" rtl="0">
                <a:lnSpc>
                  <a:spcPct val="115000"/>
                </a:lnSpc>
                <a:spcBef>
                  <a:spcPts val="0"/>
                </a:spcBef>
                <a:spcAft>
                  <a:spcPts val="0"/>
                </a:spcAft>
                <a:buNone/>
              </a:pPr>
              <a:endParaRPr sz="1000">
                <a:latin typeface="Roboto"/>
                <a:ea typeface="Roboto"/>
                <a:cs typeface="Roboto"/>
                <a:sym typeface="Roboto"/>
              </a:endParaRPr>
            </a:p>
            <a:p>
              <a:pPr marL="0" lvl="0" indent="0" algn="l" rtl="0">
                <a:lnSpc>
                  <a:spcPct val="115000"/>
                </a:lnSpc>
                <a:spcBef>
                  <a:spcPts val="0"/>
                </a:spcBef>
                <a:spcAft>
                  <a:spcPts val="0"/>
                </a:spcAft>
                <a:buNone/>
              </a:pPr>
              <a:endParaRPr sz="1000">
                <a:latin typeface="Roboto"/>
                <a:ea typeface="Roboto"/>
                <a:cs typeface="Roboto"/>
                <a:sym typeface="Roboto"/>
              </a:endParaRPr>
            </a:p>
          </p:txBody>
        </p:sp>
      </p:grpSp>
      <p:grpSp>
        <p:nvGrpSpPr>
          <p:cNvPr id="376" name="Google Shape;376;p47"/>
          <p:cNvGrpSpPr/>
          <p:nvPr/>
        </p:nvGrpSpPr>
        <p:grpSpPr>
          <a:xfrm>
            <a:off x="5639350" y="451725"/>
            <a:ext cx="1570191" cy="3101600"/>
            <a:chOff x="5151284" y="1316850"/>
            <a:chExt cx="1867053" cy="3101600"/>
          </a:xfrm>
        </p:grpSpPr>
        <p:sp>
          <p:nvSpPr>
            <p:cNvPr id="377" name="Google Shape;377;p47"/>
            <p:cNvSpPr/>
            <p:nvPr/>
          </p:nvSpPr>
          <p:spPr>
            <a:xfrm>
              <a:off x="5151284" y="1316850"/>
              <a:ext cx="1844400" cy="647400"/>
            </a:xfrm>
            <a:prstGeom prst="chevron">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a:solidFill>
                    <a:srgbClr val="FFFFFF"/>
                  </a:solidFill>
                  <a:latin typeface="Roboto"/>
                  <a:ea typeface="Roboto"/>
                  <a:cs typeface="Roboto"/>
                  <a:sym typeface="Roboto"/>
                </a:rPr>
                <a:t>Model</a:t>
              </a:r>
              <a:endParaRPr>
                <a:solidFill>
                  <a:srgbClr val="FFFFFF"/>
                </a:solidFill>
                <a:latin typeface="Roboto"/>
                <a:ea typeface="Roboto"/>
                <a:cs typeface="Roboto"/>
                <a:sym typeface="Roboto"/>
              </a:endParaRPr>
            </a:p>
          </p:txBody>
        </p:sp>
        <p:sp>
          <p:nvSpPr>
            <p:cNvPr id="378" name="Google Shape;378;p47"/>
            <p:cNvSpPr txBox="1"/>
            <p:nvPr/>
          </p:nvSpPr>
          <p:spPr>
            <a:xfrm>
              <a:off x="5173937" y="2067950"/>
              <a:ext cx="1844400" cy="235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fr" sz="1000">
                  <a:latin typeface="Roboto"/>
                  <a:ea typeface="Roboto"/>
                  <a:cs typeface="Roboto"/>
                  <a:sym typeface="Roboto"/>
                </a:rPr>
                <a:t>Step 1: Reduce the dimensionality of the data set</a:t>
              </a:r>
              <a:endParaRPr sz="1000">
                <a:latin typeface="Roboto"/>
                <a:ea typeface="Roboto"/>
                <a:cs typeface="Roboto"/>
                <a:sym typeface="Roboto"/>
              </a:endParaRPr>
            </a:p>
            <a:p>
              <a:pPr marL="0" lvl="0" indent="0" algn="l" rtl="0">
                <a:lnSpc>
                  <a:spcPct val="115000"/>
                </a:lnSpc>
                <a:spcBef>
                  <a:spcPts val="0"/>
                </a:spcBef>
                <a:spcAft>
                  <a:spcPts val="0"/>
                </a:spcAft>
                <a:buNone/>
              </a:pPr>
              <a:endParaRPr sz="1000">
                <a:latin typeface="Roboto"/>
                <a:ea typeface="Roboto"/>
                <a:cs typeface="Roboto"/>
                <a:sym typeface="Roboto"/>
              </a:endParaRPr>
            </a:p>
            <a:p>
              <a:pPr marL="0" lvl="0" indent="0" algn="l" rtl="0">
                <a:lnSpc>
                  <a:spcPct val="115000"/>
                </a:lnSpc>
                <a:spcBef>
                  <a:spcPts val="0"/>
                </a:spcBef>
                <a:spcAft>
                  <a:spcPts val="0"/>
                </a:spcAft>
                <a:buNone/>
              </a:pPr>
              <a:r>
                <a:rPr lang="fr" sz="1000">
                  <a:latin typeface="Roboto"/>
                  <a:ea typeface="Roboto"/>
                  <a:cs typeface="Roboto"/>
                  <a:sym typeface="Roboto"/>
                </a:rPr>
                <a:t>Step 2: Model the likeliness that a video goes trending through a probabilities tree,  based on factors previously analysed (title length, tags, description, …)</a:t>
              </a:r>
              <a:endParaRPr sz="1000">
                <a:latin typeface="Roboto"/>
                <a:ea typeface="Roboto"/>
                <a:cs typeface="Roboto"/>
                <a:sym typeface="Roboto"/>
              </a:endParaRPr>
            </a:p>
            <a:p>
              <a:pPr marL="0" lvl="0" indent="0" algn="l" rtl="0">
                <a:lnSpc>
                  <a:spcPct val="115000"/>
                </a:lnSpc>
                <a:spcBef>
                  <a:spcPts val="0"/>
                </a:spcBef>
                <a:spcAft>
                  <a:spcPts val="0"/>
                </a:spcAft>
                <a:buNone/>
              </a:pPr>
              <a:endParaRPr sz="1000">
                <a:latin typeface="Roboto"/>
                <a:ea typeface="Roboto"/>
                <a:cs typeface="Roboto"/>
                <a:sym typeface="Roboto"/>
              </a:endParaRPr>
            </a:p>
            <a:p>
              <a:pPr marL="0" lvl="0" indent="0" algn="l" rtl="0">
                <a:lnSpc>
                  <a:spcPct val="115000"/>
                </a:lnSpc>
                <a:spcBef>
                  <a:spcPts val="0"/>
                </a:spcBef>
                <a:spcAft>
                  <a:spcPts val="0"/>
                </a:spcAft>
                <a:buNone/>
              </a:pPr>
              <a:endParaRPr sz="1000">
                <a:latin typeface="Roboto"/>
                <a:ea typeface="Roboto"/>
                <a:cs typeface="Roboto"/>
                <a:sym typeface="Roboto"/>
              </a:endParaRPr>
            </a:p>
            <a:p>
              <a:pPr marL="0" lvl="0" indent="0" algn="l" rtl="0">
                <a:lnSpc>
                  <a:spcPct val="115000"/>
                </a:lnSpc>
                <a:spcBef>
                  <a:spcPts val="0"/>
                </a:spcBef>
                <a:spcAft>
                  <a:spcPts val="0"/>
                </a:spcAft>
                <a:buNone/>
              </a:pPr>
              <a:endParaRPr sz="1100">
                <a:latin typeface="Roboto"/>
                <a:ea typeface="Roboto"/>
                <a:cs typeface="Roboto"/>
                <a:sym typeface="Roboto"/>
              </a:endParaRPr>
            </a:p>
          </p:txBody>
        </p:sp>
      </p:grpSp>
      <p:grpSp>
        <p:nvGrpSpPr>
          <p:cNvPr id="379" name="Google Shape;379;p47"/>
          <p:cNvGrpSpPr/>
          <p:nvPr/>
        </p:nvGrpSpPr>
        <p:grpSpPr>
          <a:xfrm>
            <a:off x="3351775" y="451725"/>
            <a:ext cx="2455759" cy="3065550"/>
            <a:chOff x="3584859" y="286475"/>
            <a:chExt cx="2024700" cy="3065550"/>
          </a:xfrm>
        </p:grpSpPr>
        <p:sp>
          <p:nvSpPr>
            <p:cNvPr id="380" name="Google Shape;380;p47"/>
            <p:cNvSpPr/>
            <p:nvPr/>
          </p:nvSpPr>
          <p:spPr>
            <a:xfrm>
              <a:off x="3584859" y="286475"/>
              <a:ext cx="2024700" cy="658200"/>
            </a:xfrm>
            <a:prstGeom prst="chevron">
              <a:avLst>
                <a:gd name="adj" fmla="val 49148"/>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a:solidFill>
                    <a:srgbClr val="FFFFFF"/>
                  </a:solidFill>
                  <a:latin typeface="Roboto"/>
                  <a:ea typeface="Roboto"/>
                  <a:cs typeface="Roboto"/>
                  <a:sym typeface="Roboto"/>
                </a:rPr>
                <a:t>Explore</a:t>
              </a:r>
              <a:endParaRPr>
                <a:solidFill>
                  <a:srgbClr val="FFFFFF"/>
                </a:solidFill>
                <a:latin typeface="Roboto"/>
                <a:ea typeface="Roboto"/>
                <a:cs typeface="Roboto"/>
                <a:sym typeface="Roboto"/>
              </a:endParaRPr>
            </a:p>
          </p:txBody>
        </p:sp>
        <p:sp>
          <p:nvSpPr>
            <p:cNvPr id="381" name="Google Shape;381;p47"/>
            <p:cNvSpPr txBox="1"/>
            <p:nvPr/>
          </p:nvSpPr>
          <p:spPr>
            <a:xfrm>
              <a:off x="3611596" y="1001525"/>
              <a:ext cx="1858200" cy="235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fr" sz="1000">
                  <a:latin typeface="Roboto"/>
                  <a:ea typeface="Roboto"/>
                  <a:cs typeface="Roboto"/>
                  <a:sym typeface="Roboto"/>
                </a:rPr>
                <a:t>Step 1: First exploration of data, refine the research question and hypothesis</a:t>
              </a:r>
              <a:endParaRPr sz="1000">
                <a:latin typeface="Roboto"/>
                <a:ea typeface="Roboto"/>
                <a:cs typeface="Roboto"/>
                <a:sym typeface="Roboto"/>
              </a:endParaRPr>
            </a:p>
            <a:p>
              <a:pPr marL="0" lvl="0" indent="0" algn="l" rtl="0">
                <a:lnSpc>
                  <a:spcPct val="115000"/>
                </a:lnSpc>
                <a:spcBef>
                  <a:spcPts val="0"/>
                </a:spcBef>
                <a:spcAft>
                  <a:spcPts val="0"/>
                </a:spcAft>
                <a:buNone/>
              </a:pPr>
              <a:endParaRPr sz="1000">
                <a:latin typeface="Roboto"/>
                <a:ea typeface="Roboto"/>
                <a:cs typeface="Roboto"/>
                <a:sym typeface="Roboto"/>
              </a:endParaRPr>
            </a:p>
            <a:p>
              <a:pPr marL="0" lvl="0" indent="0" algn="l" rtl="0">
                <a:lnSpc>
                  <a:spcPct val="115000"/>
                </a:lnSpc>
                <a:spcBef>
                  <a:spcPts val="0"/>
                </a:spcBef>
                <a:spcAft>
                  <a:spcPts val="0"/>
                </a:spcAft>
                <a:buNone/>
              </a:pPr>
              <a:r>
                <a:rPr lang="fr" sz="1000">
                  <a:latin typeface="Roboto"/>
                  <a:ea typeface="Roboto"/>
                  <a:cs typeface="Roboto"/>
                  <a:sym typeface="Roboto"/>
                </a:rPr>
                <a:t>Step 2: Extract features and test significant variables (through correlation) </a:t>
              </a:r>
              <a:endParaRPr sz="1000">
                <a:latin typeface="Roboto"/>
                <a:ea typeface="Roboto"/>
                <a:cs typeface="Roboto"/>
                <a:sym typeface="Roboto"/>
              </a:endParaRPr>
            </a:p>
            <a:p>
              <a:pPr marL="0" lvl="0" indent="0" algn="l" rtl="0">
                <a:lnSpc>
                  <a:spcPct val="115000"/>
                </a:lnSpc>
                <a:spcBef>
                  <a:spcPts val="0"/>
                </a:spcBef>
                <a:spcAft>
                  <a:spcPts val="0"/>
                </a:spcAft>
                <a:buNone/>
              </a:pPr>
              <a:endParaRPr sz="1000">
                <a:latin typeface="Roboto"/>
                <a:ea typeface="Roboto"/>
                <a:cs typeface="Roboto"/>
                <a:sym typeface="Roboto"/>
              </a:endParaRPr>
            </a:p>
            <a:p>
              <a:pPr marL="0" lvl="0" indent="0" algn="l" rtl="0">
                <a:lnSpc>
                  <a:spcPct val="115000"/>
                </a:lnSpc>
                <a:spcBef>
                  <a:spcPts val="0"/>
                </a:spcBef>
                <a:spcAft>
                  <a:spcPts val="0"/>
                </a:spcAft>
                <a:buNone/>
              </a:pPr>
              <a:r>
                <a:rPr lang="fr" sz="1000">
                  <a:latin typeface="Roboto"/>
                  <a:ea typeface="Roboto"/>
                  <a:cs typeface="Roboto"/>
                  <a:sym typeface="Roboto"/>
                </a:rPr>
                <a:t>Step 3: Using statistical methods, manipulate and transform the data to find significant patterns and trends</a:t>
              </a:r>
              <a:endParaRPr sz="1000">
                <a:latin typeface="Roboto"/>
                <a:ea typeface="Roboto"/>
                <a:cs typeface="Roboto"/>
                <a:sym typeface="Roboto"/>
              </a:endParaRPr>
            </a:p>
            <a:p>
              <a:pPr marL="0" lvl="0" indent="0" algn="l" rtl="0">
                <a:lnSpc>
                  <a:spcPct val="115000"/>
                </a:lnSpc>
                <a:spcBef>
                  <a:spcPts val="0"/>
                </a:spcBef>
                <a:spcAft>
                  <a:spcPts val="0"/>
                </a:spcAft>
                <a:buNone/>
              </a:pPr>
              <a:endParaRPr sz="1000">
                <a:latin typeface="Roboto"/>
                <a:ea typeface="Roboto"/>
                <a:cs typeface="Roboto"/>
                <a:sym typeface="Roboto"/>
              </a:endParaRPr>
            </a:p>
            <a:p>
              <a:pPr marL="0" lvl="0" indent="0" algn="l" rtl="0">
                <a:lnSpc>
                  <a:spcPct val="115000"/>
                </a:lnSpc>
                <a:spcBef>
                  <a:spcPts val="0"/>
                </a:spcBef>
                <a:spcAft>
                  <a:spcPts val="0"/>
                </a:spcAft>
                <a:buNone/>
              </a:pPr>
              <a:r>
                <a:rPr lang="fr" sz="1000">
                  <a:latin typeface="Roboto"/>
                  <a:ea typeface="Roboto"/>
                  <a:cs typeface="Roboto"/>
                  <a:sym typeface="Roboto"/>
                </a:rPr>
                <a:t>Step 4: Visualise the data </a:t>
              </a:r>
              <a:endParaRPr sz="1000">
                <a:latin typeface="Roboto"/>
                <a:ea typeface="Roboto"/>
                <a:cs typeface="Roboto"/>
                <a:sym typeface="Roboto"/>
              </a:endParaRPr>
            </a:p>
          </p:txBody>
        </p:sp>
      </p:grpSp>
      <p:sp>
        <p:nvSpPr>
          <p:cNvPr id="382" name="Google Shape;382;p47"/>
          <p:cNvSpPr txBox="1"/>
          <p:nvPr/>
        </p:nvSpPr>
        <p:spPr>
          <a:xfrm rot="-5400000">
            <a:off x="6356100" y="2361300"/>
            <a:ext cx="5154900" cy="42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700" dirty="0">
                <a:latin typeface="Open Sans"/>
                <a:ea typeface="Open Sans"/>
                <a:cs typeface="Open Sans"/>
                <a:sym typeface="Open Sans"/>
              </a:rPr>
              <a:t>Medium. 2020. </a:t>
            </a:r>
            <a:r>
              <a:rPr lang="fr" sz="700" i="1" dirty="0">
                <a:latin typeface="Open Sans"/>
                <a:ea typeface="Open Sans"/>
                <a:cs typeface="Open Sans"/>
                <a:sym typeface="Open Sans"/>
              </a:rPr>
              <a:t>5 Steps Of A Data Science Project Lifecycle</a:t>
            </a:r>
            <a:r>
              <a:rPr lang="fr" sz="700" dirty="0">
                <a:latin typeface="Open Sans"/>
                <a:ea typeface="Open Sans"/>
                <a:cs typeface="Open Sans"/>
                <a:sym typeface="Open Sans"/>
              </a:rPr>
              <a:t>. [online] Available at: &lt;https://towardsdatascience.com/5-steps-of-a-data-science-project-lifecycle-26c50372b492&gt; [Accessed 16 November 2020].</a:t>
            </a:r>
            <a:endParaRPr sz="1100" dirty="0"/>
          </a:p>
        </p:txBody>
      </p:sp>
      <p:sp>
        <p:nvSpPr>
          <p:cNvPr id="383" name="Google Shape;383;p47"/>
          <p:cNvSpPr txBox="1"/>
          <p:nvPr/>
        </p:nvSpPr>
        <p:spPr>
          <a:xfrm>
            <a:off x="95775" y="226125"/>
            <a:ext cx="3000000" cy="22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700">
                <a:latin typeface="Open Sans"/>
                <a:ea typeface="Open Sans"/>
                <a:cs typeface="Open Sans"/>
                <a:sym typeface="Open Sans"/>
              </a:rPr>
              <a:t>A</a:t>
            </a:r>
            <a:r>
              <a:rPr lang="fr" sz="800" i="1">
                <a:latin typeface="Open Sans"/>
                <a:ea typeface="Open Sans"/>
                <a:cs typeface="Open Sans"/>
                <a:sym typeface="Open Sans"/>
              </a:rPr>
              <a:t>dapted from the O.S.E.M.N. framework</a:t>
            </a:r>
            <a:endParaRPr sz="1500" i="1"/>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pic>
        <p:nvPicPr>
          <p:cNvPr id="388" name="Google Shape;388;p48"/>
          <p:cNvPicPr preferRelativeResize="0"/>
          <p:nvPr/>
        </p:nvPicPr>
        <p:blipFill>
          <a:blip r:embed="rId3">
            <a:alphaModFix amt="28000"/>
          </a:blip>
          <a:stretch>
            <a:fillRect/>
          </a:stretch>
        </p:blipFill>
        <p:spPr>
          <a:xfrm>
            <a:off x="-327125" y="2254200"/>
            <a:ext cx="7201176" cy="2889300"/>
          </a:xfrm>
          <a:prstGeom prst="rect">
            <a:avLst/>
          </a:prstGeom>
          <a:noFill/>
          <a:ln>
            <a:noFill/>
          </a:ln>
        </p:spPr>
      </p:pic>
      <p:sp>
        <p:nvSpPr>
          <p:cNvPr id="389" name="Google Shape;389;p48"/>
          <p:cNvSpPr txBox="1">
            <a:spLocks noGrp="1"/>
          </p:cNvSpPr>
          <p:nvPr>
            <p:ph type="title"/>
          </p:nvPr>
        </p:nvSpPr>
        <p:spPr>
          <a:xfrm>
            <a:off x="279275" y="207300"/>
            <a:ext cx="2012400" cy="67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
                <a:solidFill>
                  <a:schemeClr val="dk1"/>
                </a:solidFill>
              </a:rPr>
              <a:t>Word clouds </a:t>
            </a:r>
            <a:endParaRPr b="0">
              <a:solidFill>
                <a:schemeClr val="dk1"/>
              </a:solidFill>
            </a:endParaRPr>
          </a:p>
        </p:txBody>
      </p:sp>
      <p:sp>
        <p:nvSpPr>
          <p:cNvPr id="390" name="Google Shape;390;p48"/>
          <p:cNvSpPr txBox="1">
            <a:spLocks noGrp="1"/>
          </p:cNvSpPr>
          <p:nvPr>
            <p:ph type="body" idx="1"/>
          </p:nvPr>
        </p:nvSpPr>
        <p:spPr>
          <a:xfrm>
            <a:off x="418300" y="934150"/>
            <a:ext cx="3563400" cy="2089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202122"/>
              </a:buClr>
              <a:buSzPts val="1400"/>
              <a:buFont typeface="Nunito"/>
              <a:buChar char="●"/>
            </a:pPr>
            <a:r>
              <a:rPr lang="fr" sz="1400">
                <a:solidFill>
                  <a:srgbClr val="202122"/>
                </a:solidFill>
                <a:latin typeface="Nunito"/>
                <a:ea typeface="Nunito"/>
                <a:cs typeface="Nunito"/>
                <a:sym typeface="Nunito"/>
              </a:rPr>
              <a:t>What are the </a:t>
            </a:r>
            <a:r>
              <a:rPr lang="fr" sz="1400" b="1">
                <a:solidFill>
                  <a:srgbClr val="202122"/>
                </a:solidFill>
                <a:latin typeface="Nunito"/>
                <a:ea typeface="Nunito"/>
                <a:cs typeface="Nunito"/>
                <a:sym typeface="Nunito"/>
              </a:rPr>
              <a:t>most used words</a:t>
            </a:r>
            <a:r>
              <a:rPr lang="fr" sz="1400">
                <a:solidFill>
                  <a:srgbClr val="202122"/>
                </a:solidFill>
                <a:latin typeface="Nunito"/>
                <a:ea typeface="Nunito"/>
                <a:cs typeface="Nunito"/>
                <a:sym typeface="Nunito"/>
              </a:rPr>
              <a:t> in trending videos titles?</a:t>
            </a:r>
            <a:endParaRPr sz="1400">
              <a:solidFill>
                <a:srgbClr val="202122"/>
              </a:solidFill>
              <a:latin typeface="Nunito"/>
              <a:ea typeface="Nunito"/>
              <a:cs typeface="Nunito"/>
              <a:sym typeface="Nunito"/>
            </a:endParaRPr>
          </a:p>
          <a:p>
            <a:pPr marL="457200" lvl="0" indent="-317500" algn="l" rtl="0">
              <a:spcBef>
                <a:spcPts val="0"/>
              </a:spcBef>
              <a:spcAft>
                <a:spcPts val="0"/>
              </a:spcAft>
              <a:buClr>
                <a:srgbClr val="202122"/>
              </a:buClr>
              <a:buSzPts val="1400"/>
              <a:buFont typeface="Nunito"/>
              <a:buChar char="●"/>
            </a:pPr>
            <a:r>
              <a:rPr lang="fr" sz="1400">
                <a:solidFill>
                  <a:srgbClr val="202122"/>
                </a:solidFill>
                <a:latin typeface="Nunito"/>
                <a:ea typeface="Nunito"/>
                <a:cs typeface="Nunito"/>
                <a:sym typeface="Nunito"/>
              </a:rPr>
              <a:t>What are the tags most used by Youtubers? </a:t>
            </a:r>
            <a:endParaRPr sz="1400">
              <a:solidFill>
                <a:srgbClr val="202122"/>
              </a:solidFill>
              <a:latin typeface="Nunito"/>
              <a:ea typeface="Nunito"/>
              <a:cs typeface="Nunito"/>
              <a:sym typeface="Nunito"/>
            </a:endParaRPr>
          </a:p>
          <a:p>
            <a:pPr marL="457200" lvl="0" indent="-317500" algn="l" rtl="0">
              <a:spcBef>
                <a:spcPts val="0"/>
              </a:spcBef>
              <a:spcAft>
                <a:spcPts val="0"/>
              </a:spcAft>
              <a:buClr>
                <a:srgbClr val="202122"/>
              </a:buClr>
              <a:buSzPts val="1400"/>
              <a:buFont typeface="Nunito"/>
              <a:buChar char="●"/>
            </a:pPr>
            <a:r>
              <a:rPr lang="fr" sz="1400">
                <a:solidFill>
                  <a:srgbClr val="202122"/>
                </a:solidFill>
                <a:latin typeface="Nunito"/>
                <a:ea typeface="Nunito"/>
                <a:cs typeface="Nunito"/>
                <a:sym typeface="Nunito"/>
              </a:rPr>
              <a:t>…?</a:t>
            </a:r>
            <a:endParaRPr sz="1400">
              <a:solidFill>
                <a:srgbClr val="202122"/>
              </a:solidFill>
              <a:latin typeface="Nunito"/>
              <a:ea typeface="Nunito"/>
              <a:cs typeface="Nunito"/>
              <a:sym typeface="Nunito"/>
            </a:endParaRPr>
          </a:p>
        </p:txBody>
      </p:sp>
      <p:pic>
        <p:nvPicPr>
          <p:cNvPr id="391" name="Google Shape;391;p48"/>
          <p:cNvPicPr preferRelativeResize="0"/>
          <p:nvPr/>
        </p:nvPicPr>
        <p:blipFill rotWithShape="1">
          <a:blip r:embed="rId4">
            <a:alphaModFix amt="56000"/>
          </a:blip>
          <a:srcRect l="5365"/>
          <a:stretch/>
        </p:blipFill>
        <p:spPr>
          <a:xfrm>
            <a:off x="5141983" y="0"/>
            <a:ext cx="4266268" cy="2254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1"/>
          <p:cNvSpPr txBox="1">
            <a:spLocks noGrp="1"/>
          </p:cNvSpPr>
          <p:nvPr>
            <p:ph type="title"/>
          </p:nvPr>
        </p:nvSpPr>
        <p:spPr>
          <a:xfrm>
            <a:off x="729450" y="6328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What is Youtube Trending ? </a:t>
            </a:r>
            <a:endParaRPr/>
          </a:p>
        </p:txBody>
      </p:sp>
      <p:sp>
        <p:nvSpPr>
          <p:cNvPr id="200" name="Google Shape;200;p31"/>
          <p:cNvSpPr txBox="1">
            <a:spLocks noGrp="1"/>
          </p:cNvSpPr>
          <p:nvPr>
            <p:ph type="body" idx="1"/>
          </p:nvPr>
        </p:nvSpPr>
        <p:spPr>
          <a:xfrm>
            <a:off x="727650" y="2261775"/>
            <a:ext cx="7688700" cy="2261100"/>
          </a:xfrm>
          <a:prstGeom prst="rect">
            <a:avLst/>
          </a:prstGeom>
        </p:spPr>
        <p:txBody>
          <a:bodyPr spcFirstLastPara="1" wrap="square" lIns="91425" tIns="91425" rIns="91425" bIns="91425" anchor="t" anchorCtr="0">
            <a:noAutofit/>
          </a:bodyPr>
          <a:lstStyle/>
          <a:p>
            <a:pPr marL="457200" lvl="0" indent="-323850" algn="l" rtl="0">
              <a:lnSpc>
                <a:spcPct val="150000"/>
              </a:lnSpc>
              <a:spcBef>
                <a:spcPts val="0"/>
              </a:spcBef>
              <a:spcAft>
                <a:spcPts val="0"/>
              </a:spcAft>
              <a:buSzPts val="1500"/>
              <a:buChar char="●"/>
            </a:pPr>
            <a:r>
              <a:rPr lang="fr" sz="1500"/>
              <a:t>Youtube’s algorithm selects a range of videos users would find interesting</a:t>
            </a:r>
            <a:endParaRPr sz="1500"/>
          </a:p>
          <a:p>
            <a:pPr marL="457200" lvl="0" indent="-323850" algn="l" rtl="0">
              <a:lnSpc>
                <a:spcPct val="150000"/>
              </a:lnSpc>
              <a:spcBef>
                <a:spcPts val="0"/>
              </a:spcBef>
              <a:spcAft>
                <a:spcPts val="0"/>
              </a:spcAft>
              <a:buSzPts val="1500"/>
              <a:buChar char="●"/>
            </a:pPr>
            <a:r>
              <a:rPr lang="fr" sz="1500"/>
              <a:t>Videos that have the potential of becoming popular</a:t>
            </a:r>
            <a:endParaRPr sz="1500"/>
          </a:p>
          <a:p>
            <a:pPr marL="457200" lvl="0" indent="-323850" algn="l" rtl="0">
              <a:lnSpc>
                <a:spcPct val="150000"/>
              </a:lnSpc>
              <a:spcBef>
                <a:spcPts val="0"/>
              </a:spcBef>
              <a:spcAft>
                <a:spcPts val="0"/>
              </a:spcAft>
              <a:buSzPts val="1500"/>
              <a:buChar char="●"/>
            </a:pPr>
            <a:r>
              <a:rPr lang="fr" sz="1500"/>
              <a:t>Several criteria (eg. : view count, age of the video) </a:t>
            </a:r>
            <a:endParaRPr sz="1500"/>
          </a:p>
          <a:p>
            <a:pPr marL="457200" lvl="0" indent="-323850" algn="l" rtl="0">
              <a:lnSpc>
                <a:spcPct val="150000"/>
              </a:lnSpc>
              <a:spcBef>
                <a:spcPts val="0"/>
              </a:spcBef>
              <a:spcAft>
                <a:spcPts val="0"/>
              </a:spcAft>
              <a:buSzPts val="1500"/>
              <a:buChar char="●"/>
            </a:pPr>
            <a:r>
              <a:rPr lang="fr" sz="1500"/>
              <a:t>Frequently updated (roughly every 15 mn) </a:t>
            </a:r>
            <a:endParaRPr sz="1500"/>
          </a:p>
          <a:p>
            <a:pPr marL="457200" lvl="0" indent="-323850" algn="l" rtl="0">
              <a:lnSpc>
                <a:spcPct val="150000"/>
              </a:lnSpc>
              <a:spcBef>
                <a:spcPts val="0"/>
              </a:spcBef>
              <a:spcAft>
                <a:spcPts val="0"/>
              </a:spcAft>
              <a:buSzPts val="1500"/>
              <a:buChar char="●"/>
            </a:pPr>
            <a:r>
              <a:rPr lang="fr" sz="1500"/>
              <a:t>Tailored to each region of the world </a:t>
            </a:r>
            <a:endParaRPr sz="1500"/>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01" name="Google Shape;201;p31"/>
          <p:cNvPicPr preferRelativeResize="0"/>
          <p:nvPr/>
        </p:nvPicPr>
        <p:blipFill>
          <a:blip r:embed="rId3">
            <a:alphaModFix/>
          </a:blip>
          <a:stretch>
            <a:fillRect/>
          </a:stretch>
        </p:blipFill>
        <p:spPr>
          <a:xfrm>
            <a:off x="5758225" y="3005975"/>
            <a:ext cx="3043975" cy="1905800"/>
          </a:xfrm>
          <a:prstGeom prst="rect">
            <a:avLst/>
          </a:prstGeom>
          <a:noFill/>
          <a:ln>
            <a:noFill/>
          </a:ln>
        </p:spPr>
      </p:pic>
      <p:sp>
        <p:nvSpPr>
          <p:cNvPr id="202" name="Google Shape;202;p31"/>
          <p:cNvSpPr txBox="1"/>
          <p:nvPr/>
        </p:nvSpPr>
        <p:spPr>
          <a:xfrm>
            <a:off x="729450" y="1265500"/>
            <a:ext cx="5961000" cy="43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900"/>
              </a:spcBef>
              <a:spcAft>
                <a:spcPts val="0"/>
              </a:spcAft>
              <a:buNone/>
            </a:pPr>
            <a:r>
              <a:rPr lang="fr" sz="1100" i="1"/>
              <a:t> https://www.youtube.com/feed/trending</a:t>
            </a:r>
            <a:endParaRPr sz="1100" i="1"/>
          </a:p>
          <a:p>
            <a:pPr marL="0" lvl="0" indent="0" algn="l" rtl="0">
              <a:lnSpc>
                <a:spcPct val="115000"/>
              </a:lnSpc>
              <a:spcBef>
                <a:spcPts val="900"/>
              </a:spcBef>
              <a:spcAft>
                <a:spcPts val="0"/>
              </a:spcAft>
              <a:buNone/>
            </a:pPr>
            <a:endParaRPr sz="1100"/>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pic>
        <p:nvPicPr>
          <p:cNvPr id="396" name="Google Shape;396;p49"/>
          <p:cNvPicPr preferRelativeResize="0"/>
          <p:nvPr/>
        </p:nvPicPr>
        <p:blipFill rotWithShape="1">
          <a:blip r:embed="rId3">
            <a:alphaModFix/>
          </a:blip>
          <a:srcRect l="8935" t="11106" r="7946" b="11114"/>
          <a:stretch/>
        </p:blipFill>
        <p:spPr>
          <a:xfrm>
            <a:off x="0" y="0"/>
            <a:ext cx="9144000" cy="5143499"/>
          </a:xfrm>
          <a:prstGeom prst="rect">
            <a:avLst/>
          </a:prstGeom>
          <a:noFill/>
          <a:ln>
            <a:noFill/>
          </a:ln>
        </p:spPr>
      </p:pic>
      <p:sp>
        <p:nvSpPr>
          <p:cNvPr id="397" name="Google Shape;397;p49"/>
          <p:cNvSpPr txBox="1">
            <a:spLocks noGrp="1"/>
          </p:cNvSpPr>
          <p:nvPr>
            <p:ph type="title"/>
          </p:nvPr>
        </p:nvSpPr>
        <p:spPr>
          <a:xfrm>
            <a:off x="450475" y="12779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
                <a:solidFill>
                  <a:schemeClr val="dk1"/>
                </a:solidFill>
              </a:rPr>
              <a:t>Map</a:t>
            </a:r>
            <a:endParaRPr>
              <a:solidFill>
                <a:schemeClr val="dk1"/>
              </a:solidFill>
            </a:endParaRPr>
          </a:p>
        </p:txBody>
      </p:sp>
      <p:sp>
        <p:nvSpPr>
          <p:cNvPr id="398" name="Google Shape;398;p49"/>
          <p:cNvSpPr txBox="1">
            <a:spLocks noGrp="1"/>
          </p:cNvSpPr>
          <p:nvPr>
            <p:ph type="body" idx="1"/>
          </p:nvPr>
        </p:nvSpPr>
        <p:spPr>
          <a:xfrm>
            <a:off x="151625" y="2394800"/>
            <a:ext cx="2388900" cy="964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fr" sz="1400" dirty="0">
                <a:solidFill>
                  <a:srgbClr val="080200"/>
                </a:solidFill>
              </a:rPr>
              <a:t>→ To compare most frequent categories in trending page for different countries</a:t>
            </a:r>
            <a:r>
              <a:rPr lang="fr" dirty="0">
                <a:solidFill>
                  <a:srgbClr val="080200"/>
                </a:solidFill>
              </a:rPr>
              <a:t> </a:t>
            </a:r>
            <a:endParaRPr dirty="0">
              <a:solidFill>
                <a:srgbClr val="0802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pic>
        <p:nvPicPr>
          <p:cNvPr id="403" name="Google Shape;403;p50"/>
          <p:cNvPicPr preferRelativeResize="0"/>
          <p:nvPr/>
        </p:nvPicPr>
        <p:blipFill>
          <a:blip r:embed="rId3">
            <a:alphaModFix/>
          </a:blip>
          <a:stretch>
            <a:fillRect/>
          </a:stretch>
        </p:blipFill>
        <p:spPr>
          <a:xfrm>
            <a:off x="6450701" y="3126562"/>
            <a:ext cx="2341502" cy="1755539"/>
          </a:xfrm>
          <a:prstGeom prst="rect">
            <a:avLst/>
          </a:prstGeom>
          <a:noFill/>
          <a:ln>
            <a:noFill/>
          </a:ln>
        </p:spPr>
      </p:pic>
      <p:pic>
        <p:nvPicPr>
          <p:cNvPr id="404" name="Google Shape;404;p50"/>
          <p:cNvPicPr preferRelativeResize="0"/>
          <p:nvPr/>
        </p:nvPicPr>
        <p:blipFill>
          <a:blip r:embed="rId4">
            <a:alphaModFix/>
          </a:blip>
          <a:stretch>
            <a:fillRect/>
          </a:stretch>
        </p:blipFill>
        <p:spPr>
          <a:xfrm>
            <a:off x="978424" y="3075076"/>
            <a:ext cx="2478848" cy="1858498"/>
          </a:xfrm>
          <a:prstGeom prst="rect">
            <a:avLst/>
          </a:prstGeom>
          <a:noFill/>
          <a:ln>
            <a:noFill/>
          </a:ln>
        </p:spPr>
      </p:pic>
      <p:pic>
        <p:nvPicPr>
          <p:cNvPr id="405" name="Google Shape;405;p50"/>
          <p:cNvPicPr preferRelativeResize="0"/>
          <p:nvPr/>
        </p:nvPicPr>
        <p:blipFill>
          <a:blip r:embed="rId5">
            <a:alphaModFix/>
          </a:blip>
          <a:stretch>
            <a:fillRect/>
          </a:stretch>
        </p:blipFill>
        <p:spPr>
          <a:xfrm>
            <a:off x="841888" y="184719"/>
            <a:ext cx="2099823" cy="1574280"/>
          </a:xfrm>
          <a:prstGeom prst="rect">
            <a:avLst/>
          </a:prstGeom>
          <a:noFill/>
          <a:ln>
            <a:noFill/>
          </a:ln>
        </p:spPr>
      </p:pic>
      <p:pic>
        <p:nvPicPr>
          <p:cNvPr id="406" name="Google Shape;406;p50"/>
          <p:cNvPicPr preferRelativeResize="0"/>
          <p:nvPr/>
        </p:nvPicPr>
        <p:blipFill rotWithShape="1">
          <a:blip r:embed="rId6">
            <a:alphaModFix/>
          </a:blip>
          <a:srcRect l="13322"/>
          <a:stretch/>
        </p:blipFill>
        <p:spPr>
          <a:xfrm>
            <a:off x="6802899" y="184725"/>
            <a:ext cx="2029402" cy="1755376"/>
          </a:xfrm>
          <a:prstGeom prst="rect">
            <a:avLst/>
          </a:prstGeom>
          <a:noFill/>
          <a:ln>
            <a:noFill/>
          </a:ln>
        </p:spPr>
      </p:pic>
      <p:pic>
        <p:nvPicPr>
          <p:cNvPr id="407" name="Google Shape;407;p50"/>
          <p:cNvPicPr preferRelativeResize="0"/>
          <p:nvPr/>
        </p:nvPicPr>
        <p:blipFill>
          <a:blip r:embed="rId7">
            <a:alphaModFix/>
          </a:blip>
          <a:stretch>
            <a:fillRect/>
          </a:stretch>
        </p:blipFill>
        <p:spPr>
          <a:xfrm>
            <a:off x="3401250" y="49669"/>
            <a:ext cx="2341502" cy="1601469"/>
          </a:xfrm>
          <a:prstGeom prst="rect">
            <a:avLst/>
          </a:prstGeom>
          <a:noFill/>
          <a:ln>
            <a:noFill/>
          </a:ln>
        </p:spPr>
      </p:pic>
      <p:sp>
        <p:nvSpPr>
          <p:cNvPr id="408" name="Google Shape;408;p50"/>
          <p:cNvSpPr txBox="1">
            <a:spLocks noGrp="1"/>
          </p:cNvSpPr>
          <p:nvPr>
            <p:ph type="title"/>
          </p:nvPr>
        </p:nvSpPr>
        <p:spPr>
          <a:xfrm>
            <a:off x="311700" y="1312350"/>
            <a:ext cx="8520600" cy="153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10000">
              <a:solidFill>
                <a:srgbClr val="0000FF"/>
              </a:solidFill>
            </a:endParaRPr>
          </a:p>
          <a:p>
            <a:pPr marL="0" lvl="0" indent="0" algn="ctr" rtl="0">
              <a:spcBef>
                <a:spcPts val="0"/>
              </a:spcBef>
              <a:spcAft>
                <a:spcPts val="0"/>
              </a:spcAft>
              <a:buNone/>
            </a:pPr>
            <a:r>
              <a:rPr lang="fr" sz="9800">
                <a:solidFill>
                  <a:srgbClr val="1818EE"/>
                </a:solidFill>
              </a:rPr>
              <a:t> </a:t>
            </a:r>
            <a:r>
              <a:rPr lang="fr" sz="9100">
                <a:solidFill>
                  <a:srgbClr val="674EA7"/>
                </a:solidFill>
              </a:rPr>
              <a:t>the Team</a:t>
            </a:r>
            <a:endParaRPr sz="12100">
              <a:solidFill>
                <a:srgbClr val="674EA7"/>
              </a:solidFill>
            </a:endParaRPr>
          </a:p>
        </p:txBody>
      </p:sp>
      <p:sp>
        <p:nvSpPr>
          <p:cNvPr id="409" name="Google Shape;409;p50"/>
          <p:cNvSpPr txBox="1"/>
          <p:nvPr/>
        </p:nvSpPr>
        <p:spPr>
          <a:xfrm>
            <a:off x="4285450" y="4160750"/>
            <a:ext cx="3656400" cy="55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a:latin typeface="Open Sans"/>
                <a:ea typeface="Open Sans"/>
                <a:cs typeface="Open Sans"/>
                <a:sym typeface="Open Sans"/>
              </a:rPr>
              <a:t>Elisa Valentin</a:t>
            </a:r>
            <a:endParaRPr>
              <a:latin typeface="Open Sans"/>
              <a:ea typeface="Open Sans"/>
              <a:cs typeface="Open Sans"/>
              <a:sym typeface="Open Sans"/>
            </a:endParaRPr>
          </a:p>
          <a:p>
            <a:pPr marL="0" lvl="0" indent="0" algn="ctr" rtl="0">
              <a:spcBef>
                <a:spcPts val="0"/>
              </a:spcBef>
              <a:spcAft>
                <a:spcPts val="0"/>
              </a:spcAft>
              <a:buNone/>
            </a:pPr>
            <a:r>
              <a:rPr lang="fr">
                <a:latin typeface="Open Sans"/>
                <a:ea typeface="Open Sans"/>
                <a:cs typeface="Open Sans"/>
                <a:sym typeface="Open Sans"/>
              </a:rPr>
              <a:t> Editor </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sp>
        <p:nvSpPr>
          <p:cNvPr id="410" name="Google Shape;410;p50"/>
          <p:cNvSpPr txBox="1"/>
          <p:nvPr/>
        </p:nvSpPr>
        <p:spPr>
          <a:xfrm>
            <a:off x="721050" y="1804050"/>
            <a:ext cx="2341500" cy="55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a:latin typeface="Open Sans"/>
                <a:ea typeface="Open Sans"/>
                <a:cs typeface="Open Sans"/>
                <a:sym typeface="Open Sans"/>
              </a:rPr>
              <a:t>Carla Barleaza  </a:t>
            </a:r>
            <a:endParaRPr>
              <a:latin typeface="Open Sans"/>
              <a:ea typeface="Open Sans"/>
              <a:cs typeface="Open Sans"/>
              <a:sym typeface="Open Sans"/>
            </a:endParaRPr>
          </a:p>
          <a:p>
            <a:pPr marL="0" lvl="0" indent="0" algn="ctr" rtl="0">
              <a:spcBef>
                <a:spcPts val="0"/>
              </a:spcBef>
              <a:spcAft>
                <a:spcPts val="0"/>
              </a:spcAft>
              <a:buNone/>
            </a:pPr>
            <a:r>
              <a:rPr lang="fr">
                <a:latin typeface="Open Sans"/>
                <a:ea typeface="Open Sans"/>
                <a:cs typeface="Open Sans"/>
                <a:sym typeface="Open Sans"/>
              </a:rPr>
              <a:t>Data visualisation </a:t>
            </a:r>
            <a:endParaRPr>
              <a:latin typeface="Open Sans"/>
              <a:ea typeface="Open Sans"/>
              <a:cs typeface="Open Sans"/>
              <a:sym typeface="Open Sans"/>
            </a:endParaRPr>
          </a:p>
        </p:txBody>
      </p:sp>
      <p:sp>
        <p:nvSpPr>
          <p:cNvPr id="411" name="Google Shape;411;p50"/>
          <p:cNvSpPr txBox="1"/>
          <p:nvPr/>
        </p:nvSpPr>
        <p:spPr>
          <a:xfrm>
            <a:off x="3788675" y="1751988"/>
            <a:ext cx="1812000" cy="47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latin typeface="Open Sans"/>
                <a:ea typeface="Open Sans"/>
                <a:cs typeface="Open Sans"/>
                <a:sym typeface="Open Sans"/>
              </a:rPr>
              <a:t>George Linel</a:t>
            </a:r>
            <a:endParaRPr>
              <a:latin typeface="Open Sans"/>
              <a:ea typeface="Open Sans"/>
              <a:cs typeface="Open Sans"/>
              <a:sym typeface="Open Sans"/>
            </a:endParaRPr>
          </a:p>
          <a:p>
            <a:pPr marL="0" lvl="0" indent="0" algn="l" rtl="0">
              <a:spcBef>
                <a:spcPts val="0"/>
              </a:spcBef>
              <a:spcAft>
                <a:spcPts val="0"/>
              </a:spcAft>
              <a:buNone/>
            </a:pPr>
            <a:r>
              <a:rPr lang="fr">
                <a:latin typeface="Open Sans"/>
                <a:ea typeface="Open Sans"/>
                <a:cs typeface="Open Sans"/>
                <a:sym typeface="Open Sans"/>
              </a:rPr>
              <a:t>Programmer </a:t>
            </a:r>
            <a:endParaRPr>
              <a:latin typeface="Open Sans"/>
              <a:ea typeface="Open Sans"/>
              <a:cs typeface="Open Sans"/>
              <a:sym typeface="Open Sans"/>
            </a:endParaRPr>
          </a:p>
        </p:txBody>
      </p:sp>
      <p:sp>
        <p:nvSpPr>
          <p:cNvPr id="412" name="Google Shape;412;p50"/>
          <p:cNvSpPr txBox="1"/>
          <p:nvPr/>
        </p:nvSpPr>
        <p:spPr>
          <a:xfrm>
            <a:off x="6326800" y="2017950"/>
            <a:ext cx="2589300" cy="83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a:latin typeface="Open Sans"/>
                <a:ea typeface="Open Sans"/>
                <a:cs typeface="Open Sans"/>
                <a:sym typeface="Open Sans"/>
              </a:rPr>
              <a:t>Jorge Perez </a:t>
            </a:r>
            <a:endParaRPr>
              <a:latin typeface="Open Sans"/>
              <a:ea typeface="Open Sans"/>
              <a:cs typeface="Open Sans"/>
              <a:sym typeface="Open Sans"/>
            </a:endParaRPr>
          </a:p>
          <a:p>
            <a:pPr marL="0" lvl="0" indent="0" algn="ctr" rtl="0">
              <a:spcBef>
                <a:spcPts val="0"/>
              </a:spcBef>
              <a:spcAft>
                <a:spcPts val="0"/>
              </a:spcAft>
              <a:buNone/>
            </a:pPr>
            <a:r>
              <a:rPr lang="fr">
                <a:latin typeface="Open Sans"/>
                <a:ea typeface="Open Sans"/>
                <a:cs typeface="Open Sans"/>
                <a:sym typeface="Open Sans"/>
              </a:rPr>
              <a:t>Website director  </a:t>
            </a:r>
            <a:endParaRPr>
              <a:latin typeface="Open Sans"/>
              <a:ea typeface="Open Sans"/>
              <a:cs typeface="Open Sans"/>
              <a:sym typeface="Open Sans"/>
            </a:endParaRPr>
          </a:p>
        </p:txBody>
      </p:sp>
      <p:sp>
        <p:nvSpPr>
          <p:cNvPr id="413" name="Google Shape;413;p50"/>
          <p:cNvSpPr txBox="1"/>
          <p:nvPr/>
        </p:nvSpPr>
        <p:spPr>
          <a:xfrm>
            <a:off x="-658600" y="2986800"/>
            <a:ext cx="3168600" cy="28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a:latin typeface="Open Sans"/>
                <a:ea typeface="Open Sans"/>
                <a:cs typeface="Open Sans"/>
                <a:sym typeface="Open Sans"/>
              </a:rPr>
              <a:t>Philippine Coutau</a:t>
            </a:r>
            <a:endParaRPr>
              <a:latin typeface="Open Sans"/>
              <a:ea typeface="Open Sans"/>
              <a:cs typeface="Open Sans"/>
              <a:sym typeface="Open Sans"/>
            </a:endParaRPr>
          </a:p>
          <a:p>
            <a:pPr marL="0" lvl="0" indent="0" algn="ctr" rtl="0">
              <a:spcBef>
                <a:spcPts val="0"/>
              </a:spcBef>
              <a:spcAft>
                <a:spcPts val="0"/>
              </a:spcAft>
              <a:buNone/>
            </a:pPr>
            <a:r>
              <a:rPr lang="fr">
                <a:latin typeface="Open Sans"/>
                <a:ea typeface="Open Sans"/>
                <a:cs typeface="Open Sans"/>
                <a:sym typeface="Open Sans"/>
              </a:rPr>
              <a:t>Researcher </a:t>
            </a:r>
            <a:endParaRPr>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1"/>
          <p:cNvSpPr txBox="1">
            <a:spLocks noGrp="1"/>
          </p:cNvSpPr>
          <p:nvPr>
            <p:ph type="title"/>
          </p:nvPr>
        </p:nvSpPr>
        <p:spPr>
          <a:xfrm>
            <a:off x="311700" y="1304850"/>
            <a:ext cx="8520600" cy="153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Q&amp;A</a:t>
            </a:r>
            <a:endParaRPr/>
          </a:p>
        </p:txBody>
      </p:sp>
      <p:sp>
        <p:nvSpPr>
          <p:cNvPr id="419" name="Google Shape;419;p5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52"/>
          <p:cNvSpPr txBox="1">
            <a:spLocks noGrp="1"/>
          </p:cNvSpPr>
          <p:nvPr>
            <p:ph type="title"/>
          </p:nvPr>
        </p:nvSpPr>
        <p:spPr>
          <a:xfrm>
            <a:off x="311700" y="287350"/>
            <a:ext cx="8520600" cy="153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sz="6000"/>
              <a:t>Bibliography</a:t>
            </a:r>
            <a:endParaRPr sz="6000"/>
          </a:p>
        </p:txBody>
      </p:sp>
      <p:sp>
        <p:nvSpPr>
          <p:cNvPr id="425" name="Google Shape;425;p52"/>
          <p:cNvSpPr txBox="1">
            <a:spLocks noGrp="1"/>
          </p:cNvSpPr>
          <p:nvPr>
            <p:ph type="body" idx="1"/>
          </p:nvPr>
        </p:nvSpPr>
        <p:spPr>
          <a:xfrm>
            <a:off x="311700" y="1948725"/>
            <a:ext cx="8520600" cy="1071600"/>
          </a:xfrm>
          <a:prstGeom prst="rect">
            <a:avLst/>
          </a:prstGeom>
        </p:spPr>
        <p:txBody>
          <a:bodyPr spcFirstLastPara="1" wrap="square" lIns="91425" tIns="91425" rIns="91425" bIns="91425" anchor="t" anchorCtr="0">
            <a:noAutofit/>
          </a:bodyPr>
          <a:lstStyle/>
          <a:p>
            <a:pPr marL="406400" marR="215900" lvl="0" indent="-203200" algn="l" rtl="0">
              <a:lnSpc>
                <a:spcPct val="100000"/>
              </a:lnSpc>
              <a:spcBef>
                <a:spcPts val="500"/>
              </a:spcBef>
              <a:spcAft>
                <a:spcPts val="0"/>
              </a:spcAft>
              <a:buNone/>
            </a:pPr>
            <a:r>
              <a:rPr lang="fr" sz="1200">
                <a:solidFill>
                  <a:srgbClr val="323232"/>
                </a:solidFill>
                <a:highlight>
                  <a:schemeClr val="lt1"/>
                </a:highlight>
                <a:latin typeface="Times New Roman"/>
                <a:ea typeface="Times New Roman"/>
                <a:cs typeface="Times New Roman"/>
                <a:sym typeface="Times New Roman"/>
              </a:rPr>
              <a:t>Codega, L. (2020, January 30). What does it mean for a music video to go viral? Retrieved November 14, 2020, from https://shots.net/news/view/what-does-it-mean-for-a-music-video-to-go-viral#:~:text=Viral content happens when viewers,and are taken by surprise.</a:t>
            </a:r>
            <a:endParaRPr sz="1200">
              <a:solidFill>
                <a:srgbClr val="323232"/>
              </a:solidFill>
              <a:highlight>
                <a:schemeClr val="lt1"/>
              </a:highlight>
              <a:latin typeface="Times New Roman"/>
              <a:ea typeface="Times New Roman"/>
              <a:cs typeface="Times New Roman"/>
              <a:sym typeface="Times New Roman"/>
            </a:endParaRPr>
          </a:p>
          <a:p>
            <a:pPr marL="406400" marR="215900" lvl="0" indent="-203200" algn="l" rtl="0">
              <a:lnSpc>
                <a:spcPct val="100000"/>
              </a:lnSpc>
              <a:spcBef>
                <a:spcPts val="1500"/>
              </a:spcBef>
              <a:spcAft>
                <a:spcPts val="0"/>
              </a:spcAft>
              <a:buNone/>
            </a:pPr>
            <a:r>
              <a:rPr lang="fr" sz="1200">
                <a:solidFill>
                  <a:srgbClr val="323232"/>
                </a:solidFill>
                <a:highlight>
                  <a:schemeClr val="lt1"/>
                </a:highlight>
                <a:latin typeface="Times New Roman"/>
                <a:ea typeface="Times New Roman"/>
                <a:cs typeface="Times New Roman"/>
                <a:sym typeface="Times New Roman"/>
              </a:rPr>
              <a:t>Moreau, E. (2020, September 24). What Does Going Viral Online Really Mean? Retrieved November 14, 2020, from https://www.lifewire.com/what-does-it-mean-to-go-viral-3486225</a:t>
            </a:r>
            <a:endParaRPr sz="1200">
              <a:solidFill>
                <a:srgbClr val="323232"/>
              </a:solidFill>
              <a:highlight>
                <a:schemeClr val="lt1"/>
              </a:highlight>
              <a:latin typeface="Times New Roman"/>
              <a:ea typeface="Times New Roman"/>
              <a:cs typeface="Times New Roman"/>
              <a:sym typeface="Times New Roman"/>
            </a:endParaRPr>
          </a:p>
          <a:p>
            <a:pPr marL="406400" marR="215900" lvl="0" indent="-203200" algn="l" rtl="0">
              <a:lnSpc>
                <a:spcPct val="100000"/>
              </a:lnSpc>
              <a:spcBef>
                <a:spcPts val="1500"/>
              </a:spcBef>
              <a:spcAft>
                <a:spcPts val="0"/>
              </a:spcAft>
              <a:buNone/>
            </a:pPr>
            <a:r>
              <a:rPr lang="fr" sz="1200">
                <a:solidFill>
                  <a:srgbClr val="323232"/>
                </a:solidFill>
                <a:highlight>
                  <a:schemeClr val="lt1"/>
                </a:highlight>
                <a:latin typeface="Times New Roman"/>
                <a:ea typeface="Times New Roman"/>
                <a:cs typeface="Times New Roman"/>
                <a:sym typeface="Times New Roman"/>
              </a:rPr>
              <a:t>Staff, V. R. (2019, February 18). What Does "Going Viral" Mean? - "Gone Viral" Defined. Retrieved November 14, 2020, from https://www.verticalrail.com/kb/what-does-going-viral-mean/</a:t>
            </a:r>
            <a:endParaRPr sz="1200">
              <a:solidFill>
                <a:srgbClr val="323232"/>
              </a:solidFill>
              <a:highlight>
                <a:schemeClr val="lt1"/>
              </a:highlight>
              <a:latin typeface="Times New Roman"/>
              <a:ea typeface="Times New Roman"/>
              <a:cs typeface="Times New Roman"/>
              <a:sym typeface="Times New Roman"/>
            </a:endParaRPr>
          </a:p>
          <a:p>
            <a:pPr marL="406400" marR="215900" lvl="0" indent="-203200" algn="l" rtl="0">
              <a:lnSpc>
                <a:spcPct val="100000"/>
              </a:lnSpc>
              <a:spcBef>
                <a:spcPts val="1500"/>
              </a:spcBef>
              <a:spcAft>
                <a:spcPts val="1500"/>
              </a:spcAft>
              <a:buNone/>
            </a:pPr>
            <a:r>
              <a:rPr lang="fr" sz="1200">
                <a:solidFill>
                  <a:srgbClr val="323232"/>
                </a:solidFill>
                <a:highlight>
                  <a:schemeClr val="lt1"/>
                </a:highlight>
                <a:latin typeface="Times New Roman"/>
                <a:ea typeface="Times New Roman"/>
                <a:cs typeface="Times New Roman"/>
                <a:sym typeface="Times New Roman"/>
              </a:rPr>
              <a:t>Wynne, R. (2018, March 9). There Are No Guarantees -- Or Exact Statistics -- For Going Viral. Retrieved November 14, 2020, from https://www.forbes.com/sites/robertwynne/2018/03/09/there-are-no-guarantees-or-exact-statistics-for-going-viral/?sh=e4a69f75e8c9</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2"/>
          <p:cNvSpPr txBox="1"/>
          <p:nvPr/>
        </p:nvSpPr>
        <p:spPr>
          <a:xfrm>
            <a:off x="661300" y="1871750"/>
            <a:ext cx="4024500" cy="31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208" name="Google Shape;208;p32"/>
          <p:cNvSpPr txBox="1">
            <a:spLocks noGrp="1"/>
          </p:cNvSpPr>
          <p:nvPr>
            <p:ph type="body" idx="1"/>
          </p:nvPr>
        </p:nvSpPr>
        <p:spPr>
          <a:xfrm>
            <a:off x="5816325" y="2140925"/>
            <a:ext cx="3182100" cy="11559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rgbClr val="000000"/>
              </a:buClr>
              <a:buSzPts val="1500"/>
              <a:buChar char="●"/>
            </a:pPr>
            <a:r>
              <a:rPr lang="fr" sz="1500">
                <a:solidFill>
                  <a:srgbClr val="000000"/>
                </a:solidFill>
              </a:rPr>
              <a:t>Advertiser friendly</a:t>
            </a:r>
            <a:endParaRPr sz="1500">
              <a:solidFill>
                <a:srgbClr val="000000"/>
              </a:solidFill>
            </a:endParaRPr>
          </a:p>
          <a:p>
            <a:pPr marL="457200" lvl="0" indent="-323850" algn="l" rtl="0">
              <a:spcBef>
                <a:spcPts val="0"/>
              </a:spcBef>
              <a:spcAft>
                <a:spcPts val="0"/>
              </a:spcAft>
              <a:buClr>
                <a:srgbClr val="000000"/>
              </a:buClr>
              <a:buSzPts val="1500"/>
              <a:buChar char="●"/>
            </a:pPr>
            <a:r>
              <a:rPr lang="fr" sz="1500">
                <a:solidFill>
                  <a:srgbClr val="000000"/>
                </a:solidFill>
              </a:rPr>
              <a:t>Time of publication</a:t>
            </a:r>
            <a:endParaRPr sz="1500">
              <a:solidFill>
                <a:srgbClr val="000000"/>
              </a:solidFill>
            </a:endParaRPr>
          </a:p>
          <a:p>
            <a:pPr marL="457200" lvl="0" indent="-323850" algn="l" rtl="0">
              <a:spcBef>
                <a:spcPts val="0"/>
              </a:spcBef>
              <a:spcAft>
                <a:spcPts val="0"/>
              </a:spcAft>
              <a:buClr>
                <a:srgbClr val="000000"/>
              </a:buClr>
              <a:buSzPts val="1500"/>
              <a:buChar char="●"/>
            </a:pPr>
            <a:r>
              <a:rPr lang="fr" sz="1500">
                <a:solidFill>
                  <a:srgbClr val="000000"/>
                </a:solidFill>
              </a:rPr>
              <a:t>Like to dislike ratio</a:t>
            </a:r>
            <a:endParaRPr>
              <a:solidFill>
                <a:srgbClr val="000000"/>
              </a:solidFill>
            </a:endParaRPr>
          </a:p>
          <a:p>
            <a:pPr marL="0" lvl="0" indent="0" algn="l" rtl="0">
              <a:spcBef>
                <a:spcPts val="1600"/>
              </a:spcBef>
              <a:spcAft>
                <a:spcPts val="1600"/>
              </a:spcAft>
              <a:buNone/>
            </a:pPr>
            <a:endParaRPr/>
          </a:p>
        </p:txBody>
      </p:sp>
      <p:sp>
        <p:nvSpPr>
          <p:cNvPr id="209" name="Google Shape;209;p32"/>
          <p:cNvSpPr txBox="1"/>
          <p:nvPr/>
        </p:nvSpPr>
        <p:spPr>
          <a:xfrm>
            <a:off x="772125" y="1697925"/>
            <a:ext cx="2435400" cy="22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500">
                <a:latin typeface="Lato"/>
                <a:ea typeface="Lato"/>
                <a:cs typeface="Lato"/>
                <a:sym typeface="Lato"/>
              </a:rPr>
              <a:t>What we know:</a:t>
            </a:r>
            <a:endParaRPr sz="1500">
              <a:latin typeface="Lato"/>
              <a:ea typeface="Lato"/>
              <a:cs typeface="Lato"/>
              <a:sym typeface="Lato"/>
            </a:endParaRPr>
          </a:p>
        </p:txBody>
      </p:sp>
      <p:pic>
        <p:nvPicPr>
          <p:cNvPr id="210" name="Google Shape;210;p32"/>
          <p:cNvPicPr preferRelativeResize="0"/>
          <p:nvPr/>
        </p:nvPicPr>
        <p:blipFill>
          <a:blip r:embed="rId3">
            <a:alphaModFix/>
          </a:blip>
          <a:stretch>
            <a:fillRect/>
          </a:stretch>
        </p:blipFill>
        <p:spPr>
          <a:xfrm>
            <a:off x="819225" y="317749"/>
            <a:ext cx="2241078" cy="941250"/>
          </a:xfrm>
          <a:prstGeom prst="rect">
            <a:avLst/>
          </a:prstGeom>
          <a:noFill/>
          <a:ln>
            <a:noFill/>
          </a:ln>
        </p:spPr>
      </p:pic>
      <p:sp>
        <p:nvSpPr>
          <p:cNvPr id="211" name="Google Shape;211;p32"/>
          <p:cNvSpPr txBox="1">
            <a:spLocks noGrp="1"/>
          </p:cNvSpPr>
          <p:nvPr>
            <p:ph type="body" idx="1"/>
          </p:nvPr>
        </p:nvSpPr>
        <p:spPr>
          <a:xfrm>
            <a:off x="268250" y="2093250"/>
            <a:ext cx="3182100" cy="1155900"/>
          </a:xfrm>
          <a:prstGeom prst="rect">
            <a:avLst/>
          </a:prstGeom>
        </p:spPr>
        <p:txBody>
          <a:bodyPr spcFirstLastPara="1" wrap="square" lIns="91425" tIns="91425" rIns="91425" bIns="91425" anchor="t" anchorCtr="0">
            <a:noAutofit/>
          </a:bodyPr>
          <a:lstStyle/>
          <a:p>
            <a:pPr marL="457200" marR="0" lvl="0" indent="-323850" algn="l" rtl="0">
              <a:lnSpc>
                <a:spcPct val="115000"/>
              </a:lnSpc>
              <a:spcBef>
                <a:spcPts val="0"/>
              </a:spcBef>
              <a:spcAft>
                <a:spcPts val="0"/>
              </a:spcAft>
              <a:buClr>
                <a:srgbClr val="000000"/>
              </a:buClr>
              <a:buSzPts val="1500"/>
              <a:buChar char="●"/>
            </a:pPr>
            <a:r>
              <a:rPr lang="fr" sz="1500">
                <a:solidFill>
                  <a:srgbClr val="000000"/>
                </a:solidFill>
              </a:rPr>
              <a:t>Rate of increase in views</a:t>
            </a:r>
            <a:endParaRPr sz="1500">
              <a:solidFill>
                <a:srgbClr val="000000"/>
              </a:solidFill>
            </a:endParaRPr>
          </a:p>
          <a:p>
            <a:pPr marL="457200" marR="0" lvl="0" indent="-323850" algn="l" rtl="0">
              <a:lnSpc>
                <a:spcPct val="115000"/>
              </a:lnSpc>
              <a:spcBef>
                <a:spcPts val="0"/>
              </a:spcBef>
              <a:spcAft>
                <a:spcPts val="0"/>
              </a:spcAft>
              <a:buClr>
                <a:srgbClr val="000000"/>
              </a:buClr>
              <a:buSzPts val="1500"/>
              <a:buChar char="●"/>
            </a:pPr>
            <a:r>
              <a:rPr lang="fr" sz="1500">
                <a:solidFill>
                  <a:srgbClr val="000000"/>
                </a:solidFill>
              </a:rPr>
              <a:t>Official channels </a:t>
            </a:r>
            <a:endParaRPr sz="1500">
              <a:solidFill>
                <a:srgbClr val="000000"/>
              </a:solidFill>
            </a:endParaRPr>
          </a:p>
          <a:p>
            <a:pPr marL="457200" marR="0" lvl="0" indent="-323850" algn="l" rtl="0">
              <a:lnSpc>
                <a:spcPct val="115000"/>
              </a:lnSpc>
              <a:spcBef>
                <a:spcPts val="0"/>
              </a:spcBef>
              <a:spcAft>
                <a:spcPts val="0"/>
              </a:spcAft>
              <a:buClr>
                <a:srgbClr val="000000"/>
              </a:buClr>
              <a:buSzPts val="1500"/>
              <a:buChar char="●"/>
            </a:pPr>
            <a:r>
              <a:rPr lang="fr" sz="1500">
                <a:solidFill>
                  <a:srgbClr val="000000"/>
                </a:solidFill>
              </a:rPr>
              <a:t>Success of videos in short term</a:t>
            </a:r>
            <a:endParaRPr>
              <a:solidFill>
                <a:srgbClr val="000000"/>
              </a:solidFill>
            </a:endParaRPr>
          </a:p>
          <a:p>
            <a:pPr marL="0" lvl="0" indent="0" algn="l" rtl="0">
              <a:spcBef>
                <a:spcPts val="0"/>
              </a:spcBef>
              <a:spcAft>
                <a:spcPts val="1600"/>
              </a:spcAft>
              <a:buNone/>
            </a:pPr>
            <a:endParaRPr/>
          </a:p>
        </p:txBody>
      </p:sp>
      <p:sp>
        <p:nvSpPr>
          <p:cNvPr id="212" name="Google Shape;212;p32"/>
          <p:cNvSpPr txBox="1"/>
          <p:nvPr/>
        </p:nvSpPr>
        <p:spPr>
          <a:xfrm>
            <a:off x="6189675" y="1697925"/>
            <a:ext cx="2435400" cy="22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500">
                <a:latin typeface="Lato"/>
                <a:ea typeface="Lato"/>
                <a:cs typeface="Lato"/>
                <a:sym typeface="Lato"/>
              </a:rPr>
              <a:t>What we don't know:</a:t>
            </a:r>
            <a:endParaRPr sz="1500">
              <a:latin typeface="Lato"/>
              <a:ea typeface="Lato"/>
              <a:cs typeface="Lato"/>
              <a:sym typeface="Lato"/>
            </a:endParaRPr>
          </a:p>
        </p:txBody>
      </p:sp>
      <p:pic>
        <p:nvPicPr>
          <p:cNvPr id="213" name="Google Shape;213;p32"/>
          <p:cNvPicPr preferRelativeResize="0"/>
          <p:nvPr/>
        </p:nvPicPr>
        <p:blipFill>
          <a:blip r:embed="rId4">
            <a:alphaModFix/>
          </a:blip>
          <a:stretch>
            <a:fillRect/>
          </a:stretch>
        </p:blipFill>
        <p:spPr>
          <a:xfrm>
            <a:off x="3685325" y="1745150"/>
            <a:ext cx="1653200" cy="1653200"/>
          </a:xfrm>
          <a:prstGeom prst="rect">
            <a:avLst/>
          </a:prstGeom>
          <a:noFill/>
          <a:ln>
            <a:noFill/>
          </a:ln>
        </p:spPr>
      </p:pic>
      <p:sp>
        <p:nvSpPr>
          <p:cNvPr id="214" name="Google Shape;214;p32"/>
          <p:cNvSpPr txBox="1"/>
          <p:nvPr/>
        </p:nvSpPr>
        <p:spPr>
          <a:xfrm>
            <a:off x="3311075" y="317750"/>
            <a:ext cx="4690800" cy="84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5100" b="1">
                <a:latin typeface="PT Sans Narrow"/>
                <a:ea typeface="PT Sans Narrow"/>
                <a:cs typeface="PT Sans Narrow"/>
                <a:sym typeface="PT Sans Narrow"/>
              </a:rPr>
              <a:t>Trending</a:t>
            </a:r>
            <a:endParaRPr sz="5100" b="1">
              <a:latin typeface="PT Sans Narrow"/>
              <a:ea typeface="PT Sans Narrow"/>
              <a:cs typeface="PT Sans Narrow"/>
              <a:sym typeface="PT Sans Narrow"/>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3"/>
          <p:cNvSpPr txBox="1">
            <a:spLocks noGrp="1"/>
          </p:cNvSpPr>
          <p:nvPr>
            <p:ph type="title"/>
          </p:nvPr>
        </p:nvSpPr>
        <p:spPr>
          <a:xfrm>
            <a:off x="727650" y="6509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What does it mean to go viral? </a:t>
            </a:r>
            <a:endParaRPr/>
          </a:p>
        </p:txBody>
      </p:sp>
      <p:sp>
        <p:nvSpPr>
          <p:cNvPr id="220" name="Google Shape;220;p33"/>
          <p:cNvSpPr txBox="1">
            <a:spLocks noGrp="1"/>
          </p:cNvSpPr>
          <p:nvPr>
            <p:ph type="body" idx="1"/>
          </p:nvPr>
        </p:nvSpPr>
        <p:spPr>
          <a:xfrm>
            <a:off x="289400" y="2078875"/>
            <a:ext cx="8669100" cy="2959500"/>
          </a:xfrm>
          <a:prstGeom prst="rect">
            <a:avLst/>
          </a:prstGeom>
        </p:spPr>
        <p:txBody>
          <a:bodyPr spcFirstLastPara="1" wrap="square" lIns="91425" tIns="91425" rIns="91425" bIns="91425" anchor="t" anchorCtr="0">
            <a:noAutofit/>
          </a:bodyPr>
          <a:lstStyle/>
          <a:p>
            <a:pPr marL="457200" lvl="0" indent="0" algn="l" rtl="0">
              <a:lnSpc>
                <a:spcPct val="100000"/>
              </a:lnSpc>
              <a:spcBef>
                <a:spcPts val="0"/>
              </a:spcBef>
              <a:spcAft>
                <a:spcPts val="0"/>
              </a:spcAft>
              <a:buNone/>
            </a:pPr>
            <a:endParaRPr sz="1250">
              <a:solidFill>
                <a:srgbClr val="202122"/>
              </a:solidFill>
              <a:highlight>
                <a:schemeClr val="lt1"/>
              </a:highlight>
              <a:latin typeface="Nunito"/>
              <a:ea typeface="Nunito"/>
              <a:cs typeface="Nunito"/>
              <a:sym typeface="Nunito"/>
            </a:endParaRPr>
          </a:p>
          <a:p>
            <a:pPr marL="457200" lvl="0" indent="-307975" algn="l" rtl="0">
              <a:lnSpc>
                <a:spcPct val="100000"/>
              </a:lnSpc>
              <a:spcBef>
                <a:spcPts val="1600"/>
              </a:spcBef>
              <a:spcAft>
                <a:spcPts val="0"/>
              </a:spcAft>
              <a:buClr>
                <a:srgbClr val="202122"/>
              </a:buClr>
              <a:buSzPts val="1250"/>
              <a:buFont typeface="Nunito"/>
              <a:buChar char="●"/>
            </a:pPr>
            <a:r>
              <a:rPr lang="fr" sz="1250">
                <a:solidFill>
                  <a:srgbClr val="202122"/>
                </a:solidFill>
                <a:highlight>
                  <a:schemeClr val="lt1"/>
                </a:highlight>
                <a:latin typeface="Nunito"/>
                <a:ea typeface="Nunito"/>
                <a:cs typeface="Nunito"/>
                <a:sym typeface="Nunito"/>
              </a:rPr>
              <a:t>Create content that is shared exponentially online</a:t>
            </a:r>
            <a:endParaRPr sz="1250">
              <a:solidFill>
                <a:srgbClr val="202122"/>
              </a:solidFill>
              <a:highlight>
                <a:srgbClr val="FFFFFF"/>
              </a:highlight>
              <a:latin typeface="Nunito"/>
              <a:ea typeface="Nunito"/>
              <a:cs typeface="Nunito"/>
              <a:sym typeface="Nunito"/>
            </a:endParaRPr>
          </a:p>
          <a:p>
            <a:pPr marL="457200" lvl="0" indent="-307975" algn="l" rtl="0">
              <a:lnSpc>
                <a:spcPct val="100000"/>
              </a:lnSpc>
              <a:spcBef>
                <a:spcPts val="0"/>
              </a:spcBef>
              <a:spcAft>
                <a:spcPts val="0"/>
              </a:spcAft>
              <a:buClr>
                <a:srgbClr val="202122"/>
              </a:buClr>
              <a:buSzPts val="1250"/>
              <a:buFont typeface="Nunito"/>
              <a:buChar char="●"/>
            </a:pPr>
            <a:r>
              <a:rPr lang="fr" sz="1250">
                <a:solidFill>
                  <a:srgbClr val="202122"/>
                </a:solidFill>
                <a:highlight>
                  <a:srgbClr val="FFFFFF"/>
                </a:highlight>
                <a:latin typeface="Nunito"/>
                <a:ea typeface="Nunito"/>
                <a:cs typeface="Nunito"/>
                <a:sym typeface="Nunito"/>
              </a:rPr>
              <a:t>Spreads very quickly and very widely </a:t>
            </a:r>
            <a:endParaRPr sz="1250">
              <a:solidFill>
                <a:srgbClr val="202122"/>
              </a:solidFill>
              <a:highlight>
                <a:srgbClr val="FFFFFF"/>
              </a:highlight>
              <a:latin typeface="Nunito"/>
              <a:ea typeface="Nunito"/>
              <a:cs typeface="Nunito"/>
              <a:sym typeface="Nunito"/>
            </a:endParaRPr>
          </a:p>
          <a:p>
            <a:pPr marL="457200" lvl="0" indent="-307975" algn="l" rtl="0">
              <a:lnSpc>
                <a:spcPct val="100000"/>
              </a:lnSpc>
              <a:spcBef>
                <a:spcPts val="0"/>
              </a:spcBef>
              <a:spcAft>
                <a:spcPts val="0"/>
              </a:spcAft>
              <a:buClr>
                <a:srgbClr val="202122"/>
              </a:buClr>
              <a:buSzPts val="1250"/>
              <a:buFont typeface="Nunito"/>
              <a:buChar char="●"/>
            </a:pPr>
            <a:r>
              <a:rPr lang="fr" sz="1250">
                <a:solidFill>
                  <a:srgbClr val="202122"/>
                </a:solidFill>
                <a:highlight>
                  <a:schemeClr val="lt1"/>
                </a:highlight>
                <a:latin typeface="Nunito"/>
                <a:ea typeface="Nunito"/>
                <a:cs typeface="Nunito"/>
                <a:sym typeface="Nunito"/>
              </a:rPr>
              <a:t>Passed contagiously - excessively shared </a:t>
            </a:r>
            <a:endParaRPr sz="1250">
              <a:solidFill>
                <a:srgbClr val="202122"/>
              </a:solidFill>
              <a:highlight>
                <a:srgbClr val="FFFFFF"/>
              </a:highlight>
              <a:latin typeface="Nunito"/>
              <a:ea typeface="Nunito"/>
              <a:cs typeface="Nunito"/>
              <a:sym typeface="Nunito"/>
            </a:endParaRPr>
          </a:p>
          <a:p>
            <a:pPr marL="457200" lvl="0" indent="-307975" algn="l" rtl="0">
              <a:lnSpc>
                <a:spcPct val="100000"/>
              </a:lnSpc>
              <a:spcBef>
                <a:spcPts val="0"/>
              </a:spcBef>
              <a:spcAft>
                <a:spcPts val="0"/>
              </a:spcAft>
              <a:buClr>
                <a:srgbClr val="242729"/>
              </a:buClr>
              <a:buSzPts val="1250"/>
              <a:buFont typeface="Nunito"/>
              <a:buChar char="●"/>
            </a:pPr>
            <a:r>
              <a:rPr lang="fr" sz="1250">
                <a:solidFill>
                  <a:srgbClr val="232828"/>
                </a:solidFill>
                <a:highlight>
                  <a:srgbClr val="FFFFFF"/>
                </a:highlight>
                <a:latin typeface="Nunito"/>
                <a:ea typeface="Nunito"/>
                <a:cs typeface="Nunito"/>
                <a:sym typeface="Nunito"/>
              </a:rPr>
              <a:t>“A video ‘going viral’ requires a combination of shock value, uniqueness, and unexpectedness” (Codega, 2020). </a:t>
            </a:r>
            <a:endParaRPr sz="1250">
              <a:solidFill>
                <a:srgbClr val="202122"/>
              </a:solidFill>
              <a:highlight>
                <a:srgbClr val="FFFFFF"/>
              </a:highlight>
              <a:latin typeface="Nunito"/>
              <a:ea typeface="Nunito"/>
              <a:cs typeface="Nunito"/>
              <a:sym typeface="Nunito"/>
            </a:endParaRPr>
          </a:p>
          <a:p>
            <a:pPr marL="0" lvl="0" indent="0" algn="l" rtl="0">
              <a:lnSpc>
                <a:spcPct val="100000"/>
              </a:lnSpc>
              <a:spcBef>
                <a:spcPts val="1600"/>
              </a:spcBef>
              <a:spcAft>
                <a:spcPts val="0"/>
              </a:spcAft>
              <a:buNone/>
            </a:pPr>
            <a:r>
              <a:rPr lang="fr" sz="1250">
                <a:solidFill>
                  <a:srgbClr val="202122"/>
                </a:solidFill>
                <a:highlight>
                  <a:srgbClr val="FFFFFF"/>
                </a:highlight>
                <a:latin typeface="Nunito"/>
                <a:ea typeface="Nunito"/>
                <a:cs typeface="Nunito"/>
                <a:sym typeface="Nunito"/>
              </a:rPr>
              <a:t>When is your video considered gone viral? </a:t>
            </a:r>
            <a:endParaRPr sz="1250">
              <a:solidFill>
                <a:srgbClr val="202122"/>
              </a:solidFill>
              <a:highlight>
                <a:srgbClr val="FFFFFF"/>
              </a:highlight>
              <a:latin typeface="Nunito"/>
              <a:ea typeface="Nunito"/>
              <a:cs typeface="Nunito"/>
              <a:sym typeface="Nunito"/>
            </a:endParaRPr>
          </a:p>
          <a:p>
            <a:pPr marL="457200" lvl="0" indent="-307975" algn="l" rtl="0">
              <a:lnSpc>
                <a:spcPct val="100000"/>
              </a:lnSpc>
              <a:spcBef>
                <a:spcPts val="1600"/>
              </a:spcBef>
              <a:spcAft>
                <a:spcPts val="0"/>
              </a:spcAft>
              <a:buClr>
                <a:srgbClr val="202122"/>
              </a:buClr>
              <a:buSzPts val="1250"/>
              <a:buFont typeface="Nunito"/>
              <a:buChar char="●"/>
            </a:pPr>
            <a:r>
              <a:rPr lang="fr" sz="1250">
                <a:solidFill>
                  <a:srgbClr val="202122"/>
                </a:solidFill>
                <a:highlight>
                  <a:schemeClr val="lt1"/>
                </a:highlight>
                <a:latin typeface="Nunito"/>
                <a:ea typeface="Nunito"/>
                <a:cs typeface="Nunito"/>
                <a:sym typeface="Nunito"/>
              </a:rPr>
              <a:t>There are no guarantees or exact statistics for going viral (Wynne, 2018)</a:t>
            </a:r>
            <a:endParaRPr sz="1250">
              <a:solidFill>
                <a:srgbClr val="202122"/>
              </a:solidFill>
              <a:highlight>
                <a:srgbClr val="FFFFFF"/>
              </a:highlight>
              <a:latin typeface="Nunito"/>
              <a:ea typeface="Nunito"/>
              <a:cs typeface="Nunito"/>
              <a:sym typeface="Nunito"/>
            </a:endParaRPr>
          </a:p>
          <a:p>
            <a:pPr marL="457200" lvl="0" indent="-307975" algn="l" rtl="0">
              <a:lnSpc>
                <a:spcPct val="100000"/>
              </a:lnSpc>
              <a:spcBef>
                <a:spcPts val="0"/>
              </a:spcBef>
              <a:spcAft>
                <a:spcPts val="0"/>
              </a:spcAft>
              <a:buClr>
                <a:srgbClr val="202122"/>
              </a:buClr>
              <a:buSzPts val="1250"/>
              <a:buFont typeface="Nunito"/>
              <a:buChar char="●"/>
            </a:pPr>
            <a:r>
              <a:rPr lang="fr" sz="1250">
                <a:solidFill>
                  <a:srgbClr val="202122"/>
                </a:solidFill>
                <a:highlight>
                  <a:srgbClr val="FFFFFF"/>
                </a:highlight>
                <a:latin typeface="Nunito"/>
                <a:ea typeface="Nunito"/>
                <a:cs typeface="Nunito"/>
                <a:sym typeface="Nunito"/>
              </a:rPr>
              <a:t>There isn’t exact criterias to define a viral video. Some analyst argue it is purely the rate at which the content is consumed while others argue it could be the amount of views (it ranges from a 100.000 to 5 million views) (Staff, 2019). </a:t>
            </a:r>
            <a:endParaRPr sz="1250">
              <a:solidFill>
                <a:srgbClr val="202122"/>
              </a:solidFill>
              <a:highlight>
                <a:srgbClr val="FFFFFF"/>
              </a:highlight>
              <a:latin typeface="Nunito"/>
              <a:ea typeface="Nunito"/>
              <a:cs typeface="Nunito"/>
              <a:sym typeface="Nunito"/>
            </a:endParaRPr>
          </a:p>
          <a:p>
            <a:pPr marL="0" lvl="0" indent="0" algn="l" rtl="0">
              <a:spcBef>
                <a:spcPts val="1600"/>
              </a:spcBef>
              <a:spcAft>
                <a:spcPts val="1600"/>
              </a:spcAft>
              <a:buNone/>
            </a:pPr>
            <a:endParaRPr sz="1200">
              <a:solidFill>
                <a:srgbClr val="202122"/>
              </a:solidFill>
              <a:highlight>
                <a:srgbClr val="FFFFFF"/>
              </a:highlight>
            </a:endParaRPr>
          </a:p>
        </p:txBody>
      </p:sp>
      <p:sp>
        <p:nvSpPr>
          <p:cNvPr id="221" name="Google Shape;221;p33"/>
          <p:cNvSpPr txBox="1"/>
          <p:nvPr/>
        </p:nvSpPr>
        <p:spPr>
          <a:xfrm>
            <a:off x="727650" y="1590750"/>
            <a:ext cx="73371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2000" i="1">
                <a:latin typeface="Lato"/>
                <a:ea typeface="Lato"/>
                <a:cs typeface="Lato"/>
                <a:sym typeface="Lato"/>
              </a:rPr>
              <a:t>How a piece of content can spread just like a viru</a:t>
            </a:r>
            <a:r>
              <a:rPr lang="fr" sz="1900" i="1">
                <a:latin typeface="Lato"/>
                <a:ea typeface="Lato"/>
                <a:cs typeface="Lato"/>
                <a:sym typeface="Lato"/>
              </a:rPr>
              <a:t>s? - “social epidemics” (Moreau, 2020) . </a:t>
            </a:r>
            <a:endParaRPr sz="1900" i="1">
              <a:latin typeface="Lato"/>
              <a:ea typeface="Lato"/>
              <a:cs typeface="Lato"/>
              <a:sym typeface="Lato"/>
            </a:endParaRPr>
          </a:p>
        </p:txBody>
      </p:sp>
      <p:pic>
        <p:nvPicPr>
          <p:cNvPr id="222" name="Google Shape;222;p33"/>
          <p:cNvPicPr preferRelativeResize="0"/>
          <p:nvPr/>
        </p:nvPicPr>
        <p:blipFill>
          <a:blip r:embed="rId3">
            <a:alphaModFix/>
          </a:blip>
          <a:stretch>
            <a:fillRect/>
          </a:stretch>
        </p:blipFill>
        <p:spPr>
          <a:xfrm>
            <a:off x="6996071" y="0"/>
            <a:ext cx="2147929" cy="1353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4"/>
          <p:cNvSpPr txBox="1"/>
          <p:nvPr/>
        </p:nvSpPr>
        <p:spPr>
          <a:xfrm>
            <a:off x="661300" y="1871750"/>
            <a:ext cx="4024500" cy="31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228" name="Google Shape;228;p34"/>
          <p:cNvSpPr txBox="1">
            <a:spLocks noGrp="1"/>
          </p:cNvSpPr>
          <p:nvPr>
            <p:ph type="body" idx="1"/>
          </p:nvPr>
        </p:nvSpPr>
        <p:spPr>
          <a:xfrm>
            <a:off x="5816325" y="2140925"/>
            <a:ext cx="3182100" cy="1155900"/>
          </a:xfrm>
          <a:prstGeom prst="rect">
            <a:avLst/>
          </a:prstGeom>
        </p:spPr>
        <p:txBody>
          <a:bodyPr spcFirstLastPara="1" wrap="square" lIns="91425" tIns="91425" rIns="91425" bIns="91425" anchor="t" anchorCtr="0">
            <a:noAutofit/>
          </a:bodyPr>
          <a:lstStyle/>
          <a:p>
            <a:pPr marL="457200" marR="0" lvl="0" indent="-323850" algn="l" rtl="0">
              <a:lnSpc>
                <a:spcPct val="115000"/>
              </a:lnSpc>
              <a:spcBef>
                <a:spcPts val="0"/>
              </a:spcBef>
              <a:spcAft>
                <a:spcPts val="0"/>
              </a:spcAft>
              <a:buClr>
                <a:srgbClr val="000000"/>
              </a:buClr>
              <a:buSzPts val="1500"/>
              <a:buChar char="●"/>
            </a:pPr>
            <a:r>
              <a:rPr lang="fr" sz="1500">
                <a:solidFill>
                  <a:srgbClr val="000000"/>
                </a:solidFill>
              </a:rPr>
              <a:t>Does timing affect it?</a:t>
            </a:r>
            <a:endParaRPr sz="1500">
              <a:solidFill>
                <a:srgbClr val="000000"/>
              </a:solidFill>
            </a:endParaRPr>
          </a:p>
          <a:p>
            <a:pPr marL="457200" marR="0" lvl="0" indent="-323850" algn="l" rtl="0">
              <a:lnSpc>
                <a:spcPct val="115000"/>
              </a:lnSpc>
              <a:spcBef>
                <a:spcPts val="0"/>
              </a:spcBef>
              <a:spcAft>
                <a:spcPts val="0"/>
              </a:spcAft>
              <a:buClr>
                <a:srgbClr val="000000"/>
              </a:buClr>
              <a:buSzPts val="1500"/>
              <a:buChar char="●"/>
            </a:pPr>
            <a:r>
              <a:rPr lang="fr" sz="1500">
                <a:solidFill>
                  <a:srgbClr val="000000"/>
                </a:solidFill>
              </a:rPr>
              <a:t>Ease of going viral</a:t>
            </a:r>
            <a:endParaRPr sz="1500">
              <a:solidFill>
                <a:srgbClr val="000000"/>
              </a:solidFill>
            </a:endParaRPr>
          </a:p>
          <a:p>
            <a:pPr marL="457200" marR="0" lvl="0" indent="-323850" algn="l" rtl="0">
              <a:lnSpc>
                <a:spcPct val="115000"/>
              </a:lnSpc>
              <a:spcBef>
                <a:spcPts val="0"/>
              </a:spcBef>
              <a:spcAft>
                <a:spcPts val="0"/>
              </a:spcAft>
              <a:buClr>
                <a:srgbClr val="000000"/>
              </a:buClr>
              <a:buSzPts val="1500"/>
              <a:buChar char="●"/>
            </a:pPr>
            <a:r>
              <a:rPr lang="fr" sz="1500">
                <a:solidFill>
                  <a:srgbClr val="000000"/>
                </a:solidFill>
              </a:rPr>
              <a:t>Start of Youtube v/s Later years</a:t>
            </a:r>
            <a:endParaRPr sz="1500">
              <a:solidFill>
                <a:srgbClr val="000000"/>
              </a:solidFill>
            </a:endParaRPr>
          </a:p>
          <a:p>
            <a:pPr marL="457200" marR="0" lvl="0" indent="-323850" algn="l" rtl="0">
              <a:lnSpc>
                <a:spcPct val="115000"/>
              </a:lnSpc>
              <a:spcBef>
                <a:spcPts val="0"/>
              </a:spcBef>
              <a:spcAft>
                <a:spcPts val="0"/>
              </a:spcAft>
              <a:buClr>
                <a:srgbClr val="000000"/>
              </a:buClr>
              <a:buSzPts val="1500"/>
              <a:buChar char="●"/>
            </a:pPr>
            <a:r>
              <a:rPr lang="fr" sz="1500">
                <a:solidFill>
                  <a:srgbClr val="000000"/>
                </a:solidFill>
              </a:rPr>
              <a:t>Small or large channels?</a:t>
            </a:r>
            <a:endParaRPr sz="1500">
              <a:solidFill>
                <a:srgbClr val="000000"/>
              </a:solidFill>
            </a:endParaRPr>
          </a:p>
          <a:p>
            <a:pPr marL="0" lvl="0" indent="0" algn="l" rtl="0">
              <a:spcBef>
                <a:spcPts val="0"/>
              </a:spcBef>
              <a:spcAft>
                <a:spcPts val="1600"/>
              </a:spcAft>
              <a:buNone/>
            </a:pPr>
            <a:endParaRPr/>
          </a:p>
        </p:txBody>
      </p:sp>
      <p:sp>
        <p:nvSpPr>
          <p:cNvPr id="229" name="Google Shape;229;p34"/>
          <p:cNvSpPr txBox="1"/>
          <p:nvPr/>
        </p:nvSpPr>
        <p:spPr>
          <a:xfrm>
            <a:off x="763400" y="1697925"/>
            <a:ext cx="2435400" cy="225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fr" sz="1500">
                <a:latin typeface="Lato"/>
                <a:ea typeface="Lato"/>
                <a:cs typeface="Lato"/>
                <a:sym typeface="Lato"/>
              </a:rPr>
              <a:t>What we know:</a:t>
            </a:r>
            <a:endParaRPr sz="1500">
              <a:latin typeface="Lato"/>
              <a:ea typeface="Lato"/>
              <a:cs typeface="Lato"/>
              <a:sym typeface="Lato"/>
            </a:endParaRPr>
          </a:p>
        </p:txBody>
      </p:sp>
      <p:pic>
        <p:nvPicPr>
          <p:cNvPr id="230" name="Google Shape;230;p34"/>
          <p:cNvPicPr preferRelativeResize="0"/>
          <p:nvPr/>
        </p:nvPicPr>
        <p:blipFill>
          <a:blip r:embed="rId3">
            <a:alphaModFix/>
          </a:blip>
          <a:stretch>
            <a:fillRect/>
          </a:stretch>
        </p:blipFill>
        <p:spPr>
          <a:xfrm>
            <a:off x="661300" y="220700"/>
            <a:ext cx="2472150" cy="1038324"/>
          </a:xfrm>
          <a:prstGeom prst="rect">
            <a:avLst/>
          </a:prstGeom>
          <a:noFill/>
          <a:ln>
            <a:noFill/>
          </a:ln>
        </p:spPr>
      </p:pic>
      <p:sp>
        <p:nvSpPr>
          <p:cNvPr id="231" name="Google Shape;231;p34"/>
          <p:cNvSpPr txBox="1">
            <a:spLocks noGrp="1"/>
          </p:cNvSpPr>
          <p:nvPr>
            <p:ph type="body" idx="1"/>
          </p:nvPr>
        </p:nvSpPr>
        <p:spPr>
          <a:xfrm>
            <a:off x="259550" y="2140925"/>
            <a:ext cx="3182100" cy="11559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rgbClr val="000000"/>
              </a:buClr>
              <a:buSzPts val="1500"/>
              <a:buChar char="●"/>
            </a:pPr>
            <a:r>
              <a:rPr lang="fr" sz="1500">
                <a:solidFill>
                  <a:srgbClr val="000000"/>
                </a:solidFill>
              </a:rPr>
              <a:t>High view count</a:t>
            </a:r>
            <a:endParaRPr sz="1500">
              <a:solidFill>
                <a:srgbClr val="000000"/>
              </a:solidFill>
            </a:endParaRPr>
          </a:p>
          <a:p>
            <a:pPr marL="457200" lvl="0" indent="-323850" algn="l" rtl="0">
              <a:spcBef>
                <a:spcPts val="0"/>
              </a:spcBef>
              <a:spcAft>
                <a:spcPts val="0"/>
              </a:spcAft>
              <a:buClr>
                <a:srgbClr val="000000"/>
              </a:buClr>
              <a:buSzPts val="1500"/>
              <a:buChar char="●"/>
            </a:pPr>
            <a:r>
              <a:rPr lang="fr" sz="1500">
                <a:solidFill>
                  <a:srgbClr val="000000"/>
                </a:solidFill>
              </a:rPr>
              <a:t>Some categories are more likely to go viral</a:t>
            </a:r>
            <a:endParaRPr sz="1500">
              <a:solidFill>
                <a:srgbClr val="000000"/>
              </a:solidFill>
            </a:endParaRPr>
          </a:p>
          <a:p>
            <a:pPr marL="0" lvl="0" indent="0" algn="l" rtl="0">
              <a:spcBef>
                <a:spcPts val="1600"/>
              </a:spcBef>
              <a:spcAft>
                <a:spcPts val="1600"/>
              </a:spcAft>
              <a:buNone/>
            </a:pPr>
            <a:endParaRPr>
              <a:solidFill>
                <a:srgbClr val="000000"/>
              </a:solidFill>
            </a:endParaRPr>
          </a:p>
        </p:txBody>
      </p:sp>
      <p:sp>
        <p:nvSpPr>
          <p:cNvPr id="232" name="Google Shape;232;p34"/>
          <p:cNvSpPr txBox="1"/>
          <p:nvPr/>
        </p:nvSpPr>
        <p:spPr>
          <a:xfrm>
            <a:off x="6189675" y="1697925"/>
            <a:ext cx="2435400" cy="22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500">
                <a:latin typeface="Lato"/>
                <a:ea typeface="Lato"/>
                <a:cs typeface="Lato"/>
                <a:sym typeface="Lato"/>
              </a:rPr>
              <a:t>What we don't:</a:t>
            </a:r>
            <a:endParaRPr sz="1500">
              <a:latin typeface="Lato"/>
              <a:ea typeface="Lato"/>
              <a:cs typeface="Lato"/>
              <a:sym typeface="Lato"/>
            </a:endParaRPr>
          </a:p>
        </p:txBody>
      </p:sp>
      <p:sp>
        <p:nvSpPr>
          <p:cNvPr id="233" name="Google Shape;233;p34"/>
          <p:cNvSpPr txBox="1"/>
          <p:nvPr/>
        </p:nvSpPr>
        <p:spPr>
          <a:xfrm>
            <a:off x="3311075" y="317750"/>
            <a:ext cx="4690800" cy="84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5100" b="1">
                <a:latin typeface="PT Sans Narrow"/>
                <a:ea typeface="PT Sans Narrow"/>
                <a:cs typeface="PT Sans Narrow"/>
                <a:sym typeface="PT Sans Narrow"/>
              </a:rPr>
              <a:t>Viral</a:t>
            </a:r>
            <a:endParaRPr sz="5100" b="1">
              <a:latin typeface="PT Sans Narrow"/>
              <a:ea typeface="PT Sans Narrow"/>
              <a:cs typeface="PT Sans Narrow"/>
              <a:sym typeface="PT Sans Narrow"/>
            </a:endParaRPr>
          </a:p>
        </p:txBody>
      </p:sp>
      <p:pic>
        <p:nvPicPr>
          <p:cNvPr id="234" name="Google Shape;234;p34"/>
          <p:cNvPicPr preferRelativeResize="0"/>
          <p:nvPr/>
        </p:nvPicPr>
        <p:blipFill>
          <a:blip r:embed="rId4">
            <a:alphaModFix/>
          </a:blip>
          <a:stretch>
            <a:fillRect/>
          </a:stretch>
        </p:blipFill>
        <p:spPr>
          <a:xfrm>
            <a:off x="2872350" y="1354250"/>
            <a:ext cx="2633900" cy="2633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5"/>
          <p:cNvSpPr txBox="1">
            <a:spLocks noGrp="1"/>
          </p:cNvSpPr>
          <p:nvPr>
            <p:ph type="title"/>
          </p:nvPr>
        </p:nvSpPr>
        <p:spPr>
          <a:xfrm>
            <a:off x="286350" y="1341475"/>
            <a:ext cx="8571300" cy="9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sz="5000">
                <a:solidFill>
                  <a:srgbClr val="FF0000"/>
                </a:solidFill>
              </a:rPr>
              <a:t>What we did</a:t>
            </a:r>
            <a:endParaRPr sz="5000">
              <a:solidFill>
                <a:srgbClr val="FF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36"/>
          <p:cNvPicPr preferRelativeResize="0"/>
          <p:nvPr/>
        </p:nvPicPr>
        <p:blipFill rotWithShape="1">
          <a:blip r:embed="rId3">
            <a:alphaModFix/>
          </a:blip>
          <a:srcRect l="9627" t="14321" r="74228" b="65289"/>
          <a:stretch/>
        </p:blipFill>
        <p:spPr>
          <a:xfrm>
            <a:off x="3067462" y="4197625"/>
            <a:ext cx="1703025" cy="993950"/>
          </a:xfrm>
          <a:prstGeom prst="rect">
            <a:avLst/>
          </a:prstGeom>
          <a:noFill/>
          <a:ln>
            <a:noFill/>
          </a:ln>
        </p:spPr>
      </p:pic>
      <p:grpSp>
        <p:nvGrpSpPr>
          <p:cNvPr id="245" name="Google Shape;245;p36"/>
          <p:cNvGrpSpPr/>
          <p:nvPr/>
        </p:nvGrpSpPr>
        <p:grpSpPr>
          <a:xfrm>
            <a:off x="194396" y="326902"/>
            <a:ext cx="1970960" cy="3046160"/>
            <a:chOff x="13" y="78732"/>
            <a:chExt cx="2305216" cy="3173084"/>
          </a:xfrm>
        </p:grpSpPr>
        <p:sp>
          <p:nvSpPr>
            <p:cNvPr id="246" name="Google Shape;246;p36"/>
            <p:cNvSpPr/>
            <p:nvPr/>
          </p:nvSpPr>
          <p:spPr>
            <a:xfrm>
              <a:off x="13" y="78732"/>
              <a:ext cx="2095200" cy="6576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247" name="Google Shape;247;p36"/>
            <p:cNvSpPr txBox="1"/>
            <p:nvPr/>
          </p:nvSpPr>
          <p:spPr>
            <a:xfrm>
              <a:off x="29" y="901315"/>
              <a:ext cx="2305200" cy="235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fr" sz="1500">
                  <a:latin typeface="Lato"/>
                  <a:ea typeface="Lato"/>
                  <a:cs typeface="Lato"/>
                  <a:sym typeface="Lato"/>
                </a:rPr>
                <a:t>Step 1:</a:t>
              </a:r>
              <a:r>
                <a:rPr lang="fr" sz="1800">
                  <a:latin typeface="Lato"/>
                  <a:ea typeface="Lato"/>
                  <a:cs typeface="Lato"/>
                  <a:sym typeface="Lato"/>
                </a:rPr>
                <a:t> </a:t>
              </a:r>
              <a:r>
                <a:rPr lang="fr" sz="1500">
                  <a:latin typeface="Lato"/>
                  <a:ea typeface="Lato"/>
                  <a:cs typeface="Lato"/>
                  <a:sym typeface="Lato"/>
                </a:rPr>
                <a:t>Brainstorm a topic </a:t>
              </a:r>
              <a:endParaRPr sz="500">
                <a:latin typeface="Roboto"/>
                <a:ea typeface="Roboto"/>
                <a:cs typeface="Roboto"/>
                <a:sym typeface="Roboto"/>
              </a:endParaRPr>
            </a:p>
            <a:p>
              <a:pPr marL="0" lvl="0" indent="0" algn="l" rtl="0">
                <a:lnSpc>
                  <a:spcPct val="115000"/>
                </a:lnSpc>
                <a:spcBef>
                  <a:spcPts val="0"/>
                </a:spcBef>
                <a:spcAft>
                  <a:spcPts val="0"/>
                </a:spcAft>
                <a:buNone/>
              </a:pPr>
              <a:endParaRPr sz="1500">
                <a:latin typeface="Lato"/>
                <a:ea typeface="Lato"/>
                <a:cs typeface="Lato"/>
                <a:sym typeface="Lato"/>
              </a:endParaRPr>
            </a:p>
            <a:p>
              <a:pPr marL="0" lvl="0" indent="0" algn="l" rtl="0">
                <a:lnSpc>
                  <a:spcPct val="115000"/>
                </a:lnSpc>
                <a:spcBef>
                  <a:spcPts val="0"/>
                </a:spcBef>
                <a:spcAft>
                  <a:spcPts val="0"/>
                </a:spcAft>
                <a:buNone/>
              </a:pPr>
              <a:r>
                <a:rPr lang="fr" sz="1500" b="1">
                  <a:latin typeface="Lato"/>
                  <a:ea typeface="Lato"/>
                  <a:cs typeface="Lato"/>
                  <a:sym typeface="Lato"/>
                </a:rPr>
                <a:t>Step 2: Formulate  research questions, hypothesis, what we aim to achieve</a:t>
              </a:r>
              <a:endParaRPr sz="1500" b="1">
                <a:latin typeface="Lato"/>
                <a:ea typeface="Lato"/>
                <a:cs typeface="Lato"/>
                <a:sym typeface="Lato"/>
              </a:endParaRPr>
            </a:p>
            <a:p>
              <a:pPr marL="0" lvl="0" indent="0" algn="l" rtl="0">
                <a:lnSpc>
                  <a:spcPct val="115000"/>
                </a:lnSpc>
                <a:spcBef>
                  <a:spcPts val="0"/>
                </a:spcBef>
                <a:spcAft>
                  <a:spcPts val="0"/>
                </a:spcAft>
                <a:buNone/>
              </a:pPr>
              <a:endParaRPr sz="1000">
                <a:latin typeface="Roboto"/>
                <a:ea typeface="Roboto"/>
                <a:cs typeface="Roboto"/>
                <a:sym typeface="Roboto"/>
              </a:endParaRPr>
            </a:p>
            <a:p>
              <a:pPr marL="0" lvl="0" indent="0" algn="l" rtl="0">
                <a:lnSpc>
                  <a:spcPct val="115000"/>
                </a:lnSpc>
                <a:spcBef>
                  <a:spcPts val="0"/>
                </a:spcBef>
                <a:spcAft>
                  <a:spcPts val="0"/>
                </a:spcAft>
                <a:buNone/>
              </a:pPr>
              <a:endParaRPr sz="1000">
                <a:latin typeface="Roboto"/>
                <a:ea typeface="Roboto"/>
                <a:cs typeface="Roboto"/>
                <a:sym typeface="Roboto"/>
              </a:endParaRPr>
            </a:p>
            <a:p>
              <a:pPr marL="0" lvl="0" indent="0" algn="l" rtl="0">
                <a:lnSpc>
                  <a:spcPct val="115000"/>
                </a:lnSpc>
                <a:spcBef>
                  <a:spcPts val="0"/>
                </a:spcBef>
                <a:spcAft>
                  <a:spcPts val="0"/>
                </a:spcAft>
                <a:buNone/>
              </a:pPr>
              <a:endParaRPr sz="1100">
                <a:latin typeface="Roboto"/>
                <a:ea typeface="Roboto"/>
                <a:cs typeface="Roboto"/>
                <a:sym typeface="Roboto"/>
              </a:endParaRPr>
            </a:p>
          </p:txBody>
        </p:sp>
      </p:grpSp>
      <p:sp>
        <p:nvSpPr>
          <p:cNvPr id="248" name="Google Shape;248;p36"/>
          <p:cNvSpPr txBox="1">
            <a:spLocks noGrp="1"/>
          </p:cNvSpPr>
          <p:nvPr>
            <p:ph type="body" idx="2"/>
          </p:nvPr>
        </p:nvSpPr>
        <p:spPr>
          <a:xfrm>
            <a:off x="4679575" y="635575"/>
            <a:ext cx="4235700" cy="3695100"/>
          </a:xfrm>
          <a:prstGeom prst="rect">
            <a:avLst/>
          </a:prstGeom>
        </p:spPr>
        <p:txBody>
          <a:bodyPr spcFirstLastPara="1" wrap="square" lIns="91425" tIns="91425" rIns="91425" bIns="91425" anchor="ctr" anchorCtr="0">
            <a:noAutofit/>
          </a:bodyPr>
          <a:lstStyle/>
          <a:p>
            <a:pPr marL="0" lvl="0" indent="0" algn="l" rtl="0">
              <a:lnSpc>
                <a:spcPct val="142857"/>
              </a:lnSpc>
              <a:spcBef>
                <a:spcPts val="0"/>
              </a:spcBef>
              <a:spcAft>
                <a:spcPts val="0"/>
              </a:spcAft>
              <a:buNone/>
            </a:pPr>
            <a:endParaRPr sz="1500">
              <a:solidFill>
                <a:srgbClr val="000000"/>
              </a:solidFill>
              <a:highlight>
                <a:srgbClr val="FFFFFF"/>
              </a:highlight>
              <a:latin typeface="Nunito"/>
              <a:ea typeface="Nunito"/>
              <a:cs typeface="Nunito"/>
              <a:sym typeface="Nunito"/>
            </a:endParaRPr>
          </a:p>
          <a:p>
            <a:pPr marL="0" lvl="0" indent="0" algn="l" rtl="0">
              <a:lnSpc>
                <a:spcPct val="142857"/>
              </a:lnSpc>
              <a:spcBef>
                <a:spcPts val="0"/>
              </a:spcBef>
              <a:spcAft>
                <a:spcPts val="0"/>
              </a:spcAft>
              <a:buNone/>
            </a:pPr>
            <a:endParaRPr sz="1500">
              <a:solidFill>
                <a:srgbClr val="FFFFFF"/>
              </a:solidFill>
              <a:latin typeface="Nunito"/>
              <a:ea typeface="Nunito"/>
              <a:cs typeface="Nunito"/>
              <a:sym typeface="Nunito"/>
            </a:endParaRPr>
          </a:p>
          <a:p>
            <a:pPr marL="0" lvl="0" indent="0" algn="l" rtl="0">
              <a:lnSpc>
                <a:spcPct val="100000"/>
              </a:lnSpc>
              <a:spcBef>
                <a:spcPts val="0"/>
              </a:spcBef>
              <a:spcAft>
                <a:spcPts val="0"/>
              </a:spcAft>
              <a:buNone/>
            </a:pPr>
            <a:r>
              <a:rPr lang="fr" sz="1500" i="1">
                <a:solidFill>
                  <a:srgbClr val="FFFFFF"/>
                </a:solidFill>
                <a:latin typeface="Lato"/>
                <a:ea typeface="Lato"/>
                <a:cs typeface="Lato"/>
                <a:sym typeface="Lato"/>
              </a:rPr>
              <a:t>→ Obtain insights that can be useful to people wanting to increase the popularity of their Youtube videos</a:t>
            </a:r>
            <a:endParaRPr sz="1500" i="1">
              <a:solidFill>
                <a:srgbClr val="FFFFFF"/>
              </a:solidFill>
              <a:latin typeface="Lato"/>
              <a:ea typeface="Lato"/>
              <a:cs typeface="Lato"/>
              <a:sym typeface="Lato"/>
            </a:endParaRPr>
          </a:p>
          <a:p>
            <a:pPr marL="0" lvl="0" indent="0" algn="l" rtl="0">
              <a:lnSpc>
                <a:spcPct val="100000"/>
              </a:lnSpc>
              <a:spcBef>
                <a:spcPts val="0"/>
              </a:spcBef>
              <a:spcAft>
                <a:spcPts val="0"/>
              </a:spcAft>
              <a:buNone/>
            </a:pPr>
            <a:endParaRPr sz="1500" i="1">
              <a:solidFill>
                <a:srgbClr val="FFFFFF"/>
              </a:solidFill>
              <a:latin typeface="Lato"/>
              <a:ea typeface="Lato"/>
              <a:cs typeface="Lato"/>
              <a:sym typeface="Lato"/>
            </a:endParaRPr>
          </a:p>
          <a:p>
            <a:pPr marL="457200" lvl="0" indent="-317500" algn="l" rtl="0">
              <a:lnSpc>
                <a:spcPct val="100000"/>
              </a:lnSpc>
              <a:spcBef>
                <a:spcPts val="0"/>
              </a:spcBef>
              <a:spcAft>
                <a:spcPts val="0"/>
              </a:spcAft>
              <a:buClr>
                <a:srgbClr val="FFFFFF"/>
              </a:buClr>
              <a:buSzPts val="1400"/>
              <a:buFont typeface="Nunito"/>
              <a:buAutoNum type="arabicParenR"/>
            </a:pPr>
            <a:r>
              <a:rPr lang="fr" sz="1500">
                <a:solidFill>
                  <a:srgbClr val="FFFFFF"/>
                </a:solidFill>
                <a:latin typeface="Lato"/>
                <a:ea typeface="Lato"/>
                <a:cs typeface="Lato"/>
                <a:sym typeface="Lato"/>
              </a:rPr>
              <a:t>In depth statistical analysis of Trending Videos:</a:t>
            </a:r>
            <a:endParaRPr sz="1500">
              <a:solidFill>
                <a:srgbClr val="FFFFFF"/>
              </a:solidFill>
              <a:latin typeface="Lato"/>
              <a:ea typeface="Lato"/>
              <a:cs typeface="Lato"/>
              <a:sym typeface="Lato"/>
            </a:endParaRPr>
          </a:p>
          <a:p>
            <a:pPr marL="914400" lvl="1" indent="-304800" algn="l" rtl="0">
              <a:lnSpc>
                <a:spcPct val="100000"/>
              </a:lnSpc>
              <a:spcBef>
                <a:spcPts val="0"/>
              </a:spcBef>
              <a:spcAft>
                <a:spcPts val="0"/>
              </a:spcAft>
              <a:buClr>
                <a:srgbClr val="FFFFFF"/>
              </a:buClr>
              <a:buSzPts val="1200"/>
              <a:buFont typeface="Nunito"/>
              <a:buAutoNum type="alphaLcParenR"/>
            </a:pPr>
            <a:r>
              <a:rPr lang="fr" sz="1500">
                <a:solidFill>
                  <a:srgbClr val="FFFFFF"/>
                </a:solidFill>
                <a:latin typeface="Lato"/>
                <a:ea typeface="Lato"/>
                <a:cs typeface="Lato"/>
                <a:sym typeface="Lato"/>
              </a:rPr>
              <a:t>Categories of content</a:t>
            </a:r>
            <a:endParaRPr sz="1500">
              <a:solidFill>
                <a:srgbClr val="FFFFFF"/>
              </a:solidFill>
              <a:latin typeface="Lato"/>
              <a:ea typeface="Lato"/>
              <a:cs typeface="Lato"/>
              <a:sym typeface="Lato"/>
            </a:endParaRPr>
          </a:p>
          <a:p>
            <a:pPr marL="914400" lvl="1" indent="-304800" algn="l" rtl="0">
              <a:lnSpc>
                <a:spcPct val="100000"/>
              </a:lnSpc>
              <a:spcBef>
                <a:spcPts val="0"/>
              </a:spcBef>
              <a:spcAft>
                <a:spcPts val="0"/>
              </a:spcAft>
              <a:buClr>
                <a:srgbClr val="FFFFFF"/>
              </a:buClr>
              <a:buSzPts val="1200"/>
              <a:buFont typeface="Nunito"/>
              <a:buAutoNum type="alphaLcParenR"/>
            </a:pPr>
            <a:r>
              <a:rPr lang="fr" sz="1500">
                <a:solidFill>
                  <a:srgbClr val="FFFFFF"/>
                </a:solidFill>
                <a:latin typeface="Lato"/>
                <a:ea typeface="Lato"/>
                <a:cs typeface="Lato"/>
                <a:sym typeface="Lato"/>
              </a:rPr>
              <a:t>Length of videos</a:t>
            </a:r>
            <a:endParaRPr sz="1500">
              <a:solidFill>
                <a:srgbClr val="FFFFFF"/>
              </a:solidFill>
              <a:latin typeface="Lato"/>
              <a:ea typeface="Lato"/>
              <a:cs typeface="Lato"/>
              <a:sym typeface="Lato"/>
            </a:endParaRPr>
          </a:p>
          <a:p>
            <a:pPr marL="914400" lvl="1" indent="-304800" algn="l" rtl="0">
              <a:lnSpc>
                <a:spcPct val="100000"/>
              </a:lnSpc>
              <a:spcBef>
                <a:spcPts val="0"/>
              </a:spcBef>
              <a:spcAft>
                <a:spcPts val="0"/>
              </a:spcAft>
              <a:buClr>
                <a:srgbClr val="FFFFFF"/>
              </a:buClr>
              <a:buSzPts val="1200"/>
              <a:buFont typeface="Nunito"/>
              <a:buAutoNum type="alphaLcParenR"/>
            </a:pPr>
            <a:r>
              <a:rPr lang="fr" sz="1500">
                <a:solidFill>
                  <a:srgbClr val="FFFFFF"/>
                </a:solidFill>
                <a:latin typeface="Lato"/>
                <a:ea typeface="Lato"/>
                <a:cs typeface="Lato"/>
                <a:sym typeface="Lato"/>
              </a:rPr>
              <a:t>Correlation of variables (likes, dislikes, views, tags, description)</a:t>
            </a:r>
            <a:endParaRPr sz="1500">
              <a:solidFill>
                <a:srgbClr val="FFFFFF"/>
              </a:solidFill>
              <a:latin typeface="Nunito"/>
              <a:ea typeface="Nunito"/>
              <a:cs typeface="Nunito"/>
              <a:sym typeface="Nunito"/>
            </a:endParaRPr>
          </a:p>
          <a:p>
            <a:pPr marL="457200" lvl="0" indent="-323850" algn="l" rtl="0">
              <a:lnSpc>
                <a:spcPct val="100000"/>
              </a:lnSpc>
              <a:spcBef>
                <a:spcPts val="0"/>
              </a:spcBef>
              <a:spcAft>
                <a:spcPts val="0"/>
              </a:spcAft>
              <a:buClr>
                <a:srgbClr val="FFFFFF"/>
              </a:buClr>
              <a:buSzPts val="1500"/>
              <a:buFont typeface="Lato"/>
              <a:buAutoNum type="arabicParenR"/>
            </a:pPr>
            <a:r>
              <a:rPr lang="fr" sz="1500">
                <a:solidFill>
                  <a:srgbClr val="FFFFFF"/>
                </a:solidFill>
                <a:latin typeface="Lato"/>
                <a:ea typeface="Lato"/>
                <a:cs typeface="Lato"/>
                <a:sym typeface="Lato"/>
              </a:rPr>
              <a:t>Debunking the Youtube Trending algorithm</a:t>
            </a:r>
            <a:endParaRPr sz="1500">
              <a:solidFill>
                <a:srgbClr val="FFFFFF"/>
              </a:solidFill>
              <a:latin typeface="Lato"/>
              <a:ea typeface="Lato"/>
              <a:cs typeface="Lato"/>
              <a:sym typeface="Lato"/>
            </a:endParaRPr>
          </a:p>
          <a:p>
            <a:pPr marL="457200" lvl="0" indent="0" algn="l" rtl="0">
              <a:lnSpc>
                <a:spcPct val="100000"/>
              </a:lnSpc>
              <a:spcBef>
                <a:spcPts val="0"/>
              </a:spcBef>
              <a:spcAft>
                <a:spcPts val="0"/>
              </a:spcAft>
              <a:buNone/>
            </a:pPr>
            <a:r>
              <a:rPr lang="fr" sz="1500">
                <a:solidFill>
                  <a:srgbClr val="FFFFFF"/>
                </a:solidFill>
                <a:latin typeface="Lato"/>
                <a:ea typeface="Lato"/>
                <a:cs typeface="Lato"/>
                <a:sym typeface="Lato"/>
              </a:rPr>
              <a:t>a)   how different this is to the viral videos phenomenon</a:t>
            </a:r>
            <a:endParaRPr sz="1500">
              <a:solidFill>
                <a:srgbClr val="FFFFFF"/>
              </a:solidFill>
              <a:latin typeface="Lato"/>
              <a:ea typeface="Lato"/>
              <a:cs typeface="Lato"/>
              <a:sym typeface="Lato"/>
            </a:endParaRPr>
          </a:p>
          <a:p>
            <a:pPr marL="457200" lvl="0" indent="0" algn="l" rtl="0">
              <a:lnSpc>
                <a:spcPct val="100000"/>
              </a:lnSpc>
              <a:spcBef>
                <a:spcPts val="0"/>
              </a:spcBef>
              <a:spcAft>
                <a:spcPts val="0"/>
              </a:spcAft>
              <a:buNone/>
            </a:pPr>
            <a:r>
              <a:rPr lang="fr" sz="1500">
                <a:solidFill>
                  <a:srgbClr val="FFFFFF"/>
                </a:solidFill>
                <a:latin typeface="Lato"/>
                <a:ea typeface="Lato"/>
                <a:cs typeface="Lato"/>
                <a:sym typeface="Lato"/>
              </a:rPr>
              <a:t>b) how the selection of trending videos changed through time, and geographically</a:t>
            </a:r>
            <a:endParaRPr sz="1500">
              <a:solidFill>
                <a:srgbClr val="FFFFFF"/>
              </a:solidFill>
              <a:latin typeface="Lato"/>
              <a:ea typeface="Lato"/>
              <a:cs typeface="Lato"/>
              <a:sym typeface="Lato"/>
            </a:endParaRPr>
          </a:p>
          <a:p>
            <a:pPr marL="457200" lvl="0" indent="0" algn="l" rtl="0">
              <a:lnSpc>
                <a:spcPct val="100000"/>
              </a:lnSpc>
              <a:spcBef>
                <a:spcPts val="0"/>
              </a:spcBef>
              <a:spcAft>
                <a:spcPts val="0"/>
              </a:spcAft>
              <a:buNone/>
            </a:pPr>
            <a:r>
              <a:rPr lang="fr" sz="1500">
                <a:solidFill>
                  <a:srgbClr val="FFFFFF"/>
                </a:solidFill>
                <a:latin typeface="Lato"/>
                <a:ea typeface="Lato"/>
                <a:cs typeface="Lato"/>
                <a:sym typeface="Lato"/>
              </a:rPr>
              <a:t>c) Comparing Trending v/s Viral Videos </a:t>
            </a:r>
            <a:endParaRPr sz="1500">
              <a:solidFill>
                <a:srgbClr val="FFFFFF"/>
              </a:solidFill>
              <a:latin typeface="Lato"/>
              <a:ea typeface="Lato"/>
              <a:cs typeface="Lato"/>
              <a:sym typeface="Lato"/>
            </a:endParaRPr>
          </a:p>
          <a:p>
            <a:pPr marL="457200" lvl="0" indent="0" algn="l" rtl="0">
              <a:lnSpc>
                <a:spcPct val="100000"/>
              </a:lnSpc>
              <a:spcBef>
                <a:spcPts val="0"/>
              </a:spcBef>
              <a:spcAft>
                <a:spcPts val="0"/>
              </a:spcAft>
              <a:buNone/>
            </a:pPr>
            <a:endParaRPr sz="1200">
              <a:solidFill>
                <a:srgbClr val="000000"/>
              </a:solidFill>
              <a:latin typeface="Nunito"/>
              <a:ea typeface="Nunito"/>
              <a:cs typeface="Nunito"/>
              <a:sym typeface="Nunito"/>
            </a:endParaRPr>
          </a:p>
          <a:p>
            <a:pPr marL="914400" lvl="0" indent="0" algn="l" rtl="0">
              <a:lnSpc>
                <a:spcPct val="100000"/>
              </a:lnSpc>
              <a:spcBef>
                <a:spcPts val="0"/>
              </a:spcBef>
              <a:spcAft>
                <a:spcPts val="0"/>
              </a:spcAft>
              <a:buNone/>
            </a:pPr>
            <a:endParaRPr sz="1200">
              <a:solidFill>
                <a:srgbClr val="000000"/>
              </a:solidFill>
              <a:latin typeface="Nunito"/>
              <a:ea typeface="Nunito"/>
              <a:cs typeface="Nunito"/>
              <a:sym typeface="Nunito"/>
            </a:endParaRPr>
          </a:p>
        </p:txBody>
      </p:sp>
      <p:sp>
        <p:nvSpPr>
          <p:cNvPr id="249" name="Google Shape;249;p36"/>
          <p:cNvSpPr txBox="1"/>
          <p:nvPr/>
        </p:nvSpPr>
        <p:spPr>
          <a:xfrm>
            <a:off x="4908175" y="174500"/>
            <a:ext cx="1044300" cy="4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2500" b="1">
                <a:solidFill>
                  <a:srgbClr val="FFFFFF"/>
                </a:solidFill>
                <a:latin typeface="Open Sans"/>
                <a:ea typeface="Open Sans"/>
                <a:cs typeface="Open Sans"/>
                <a:sym typeface="Open Sans"/>
              </a:rPr>
              <a:t>Aims</a:t>
            </a:r>
            <a:endParaRPr sz="2500" b="1">
              <a:solidFill>
                <a:srgbClr val="FFFFFF"/>
              </a:solidFill>
              <a:latin typeface="Open Sans"/>
              <a:ea typeface="Open Sans"/>
              <a:cs typeface="Open Sans"/>
              <a:sym typeface="Open Sans"/>
            </a:endParaRPr>
          </a:p>
        </p:txBody>
      </p:sp>
      <p:pic>
        <p:nvPicPr>
          <p:cNvPr id="250" name="Google Shape;250;p36"/>
          <p:cNvPicPr preferRelativeResize="0"/>
          <p:nvPr/>
        </p:nvPicPr>
        <p:blipFill>
          <a:blip r:embed="rId4">
            <a:alphaModFix/>
          </a:blip>
          <a:stretch>
            <a:fillRect/>
          </a:stretch>
        </p:blipFill>
        <p:spPr>
          <a:xfrm>
            <a:off x="4075013" y="2074771"/>
            <a:ext cx="993987" cy="993949"/>
          </a:xfrm>
          <a:prstGeom prst="rect">
            <a:avLst/>
          </a:prstGeom>
          <a:noFill/>
          <a:ln>
            <a:noFill/>
          </a:ln>
        </p:spPr>
      </p:pic>
      <p:sp>
        <p:nvSpPr>
          <p:cNvPr id="251" name="Google Shape;251;p36"/>
          <p:cNvSpPr txBox="1"/>
          <p:nvPr/>
        </p:nvSpPr>
        <p:spPr>
          <a:xfrm>
            <a:off x="44300" y="4917900"/>
            <a:ext cx="3000000" cy="22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700">
                <a:latin typeface="Open Sans"/>
                <a:ea typeface="Open Sans"/>
                <a:cs typeface="Open Sans"/>
                <a:sym typeface="Open Sans"/>
              </a:rPr>
              <a:t>A</a:t>
            </a:r>
            <a:r>
              <a:rPr lang="fr" sz="800" i="1">
                <a:latin typeface="Open Sans"/>
                <a:ea typeface="Open Sans"/>
                <a:cs typeface="Open Sans"/>
                <a:sym typeface="Open Sans"/>
              </a:rPr>
              <a:t>dapted from the O.S.E.M.N. framework</a:t>
            </a:r>
            <a:endParaRPr sz="1500" i="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37"/>
          <p:cNvPicPr preferRelativeResize="0"/>
          <p:nvPr/>
        </p:nvPicPr>
        <p:blipFill rotWithShape="1">
          <a:blip r:embed="rId3">
            <a:alphaModFix/>
          </a:blip>
          <a:srcRect l="9627" t="14321" r="74228" b="65289"/>
          <a:stretch/>
        </p:blipFill>
        <p:spPr>
          <a:xfrm>
            <a:off x="1062100" y="4227975"/>
            <a:ext cx="1703025" cy="993950"/>
          </a:xfrm>
          <a:prstGeom prst="rect">
            <a:avLst/>
          </a:prstGeom>
          <a:noFill/>
          <a:ln>
            <a:noFill/>
          </a:ln>
        </p:spPr>
      </p:pic>
      <p:grpSp>
        <p:nvGrpSpPr>
          <p:cNvPr id="257" name="Google Shape;257;p37"/>
          <p:cNvGrpSpPr/>
          <p:nvPr/>
        </p:nvGrpSpPr>
        <p:grpSpPr>
          <a:xfrm>
            <a:off x="351264" y="556170"/>
            <a:ext cx="1882182" cy="3046160"/>
            <a:chOff x="13" y="78732"/>
            <a:chExt cx="2166915" cy="3173084"/>
          </a:xfrm>
        </p:grpSpPr>
        <p:sp>
          <p:nvSpPr>
            <p:cNvPr id="258" name="Google Shape;258;p37"/>
            <p:cNvSpPr/>
            <p:nvPr/>
          </p:nvSpPr>
          <p:spPr>
            <a:xfrm>
              <a:off x="13" y="78732"/>
              <a:ext cx="2095200" cy="6576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259" name="Google Shape;259;p37"/>
            <p:cNvSpPr txBox="1"/>
            <p:nvPr/>
          </p:nvSpPr>
          <p:spPr>
            <a:xfrm>
              <a:off x="28" y="901315"/>
              <a:ext cx="2166900" cy="235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fr" sz="1300">
                  <a:latin typeface="Roboto"/>
                  <a:ea typeface="Roboto"/>
                  <a:cs typeface="Roboto"/>
                  <a:sym typeface="Roboto"/>
                </a:rPr>
                <a:t>Step 1: Brainstorm a topic</a:t>
              </a:r>
              <a:endParaRPr sz="1300">
                <a:latin typeface="Roboto"/>
                <a:ea typeface="Roboto"/>
                <a:cs typeface="Roboto"/>
                <a:sym typeface="Roboto"/>
              </a:endParaRPr>
            </a:p>
            <a:p>
              <a:pPr marL="0" lvl="0" indent="0" algn="l" rtl="0">
                <a:lnSpc>
                  <a:spcPct val="115000"/>
                </a:lnSpc>
                <a:spcBef>
                  <a:spcPts val="0"/>
                </a:spcBef>
                <a:spcAft>
                  <a:spcPts val="0"/>
                </a:spcAft>
                <a:buNone/>
              </a:pPr>
              <a:endParaRPr sz="1300">
                <a:latin typeface="Roboto"/>
                <a:ea typeface="Roboto"/>
                <a:cs typeface="Roboto"/>
                <a:sym typeface="Roboto"/>
              </a:endParaRPr>
            </a:p>
            <a:p>
              <a:pPr marL="0" lvl="0" indent="0" algn="l" rtl="0">
                <a:lnSpc>
                  <a:spcPct val="115000"/>
                </a:lnSpc>
                <a:spcBef>
                  <a:spcPts val="0"/>
                </a:spcBef>
                <a:spcAft>
                  <a:spcPts val="0"/>
                </a:spcAft>
                <a:buNone/>
              </a:pPr>
              <a:r>
                <a:rPr lang="fr" sz="1300">
                  <a:latin typeface="Roboto"/>
                  <a:ea typeface="Roboto"/>
                  <a:cs typeface="Roboto"/>
                  <a:sym typeface="Roboto"/>
                </a:rPr>
                <a:t>Step 2: Formulate a research question and hypothesis </a:t>
              </a:r>
              <a:endParaRPr sz="1300">
                <a:latin typeface="Roboto"/>
                <a:ea typeface="Roboto"/>
                <a:cs typeface="Roboto"/>
                <a:sym typeface="Roboto"/>
              </a:endParaRPr>
            </a:p>
            <a:p>
              <a:pPr marL="0" lvl="0" indent="0" algn="l" rtl="0">
                <a:lnSpc>
                  <a:spcPct val="115000"/>
                </a:lnSpc>
                <a:spcBef>
                  <a:spcPts val="0"/>
                </a:spcBef>
                <a:spcAft>
                  <a:spcPts val="0"/>
                </a:spcAft>
                <a:buNone/>
              </a:pPr>
              <a:endParaRPr sz="1300">
                <a:latin typeface="Roboto"/>
                <a:ea typeface="Roboto"/>
                <a:cs typeface="Roboto"/>
                <a:sym typeface="Roboto"/>
              </a:endParaRPr>
            </a:p>
            <a:p>
              <a:pPr marL="0" lvl="0" indent="0" algn="l" rtl="0">
                <a:lnSpc>
                  <a:spcPct val="115000"/>
                </a:lnSpc>
                <a:spcBef>
                  <a:spcPts val="0"/>
                </a:spcBef>
                <a:spcAft>
                  <a:spcPts val="0"/>
                </a:spcAft>
                <a:buNone/>
              </a:pPr>
              <a:r>
                <a:rPr lang="fr" sz="1300" b="1">
                  <a:latin typeface="Roboto"/>
                  <a:ea typeface="Roboto"/>
                  <a:cs typeface="Roboto"/>
                  <a:sym typeface="Roboto"/>
                </a:rPr>
                <a:t>Step 3: Gather the data </a:t>
              </a:r>
              <a:endParaRPr sz="1300" b="1">
                <a:latin typeface="Roboto"/>
                <a:ea typeface="Roboto"/>
                <a:cs typeface="Roboto"/>
                <a:sym typeface="Roboto"/>
              </a:endParaRPr>
            </a:p>
            <a:p>
              <a:pPr marL="0" lvl="0" indent="0" algn="l" rtl="0">
                <a:lnSpc>
                  <a:spcPct val="115000"/>
                </a:lnSpc>
                <a:spcBef>
                  <a:spcPts val="0"/>
                </a:spcBef>
                <a:spcAft>
                  <a:spcPts val="0"/>
                </a:spcAft>
                <a:buNone/>
              </a:pPr>
              <a:r>
                <a:rPr lang="fr" sz="1300" b="1">
                  <a:latin typeface="Roboto"/>
                  <a:ea typeface="Roboto"/>
                  <a:cs typeface="Roboto"/>
                  <a:sym typeface="Roboto"/>
                </a:rPr>
                <a:t>(Kaggle datasets)</a:t>
              </a:r>
              <a:endParaRPr sz="1300" b="1">
                <a:latin typeface="Roboto"/>
                <a:ea typeface="Roboto"/>
                <a:cs typeface="Roboto"/>
                <a:sym typeface="Roboto"/>
              </a:endParaRPr>
            </a:p>
            <a:p>
              <a:pPr marL="0" lvl="0" indent="0" algn="l" rtl="0">
                <a:lnSpc>
                  <a:spcPct val="115000"/>
                </a:lnSpc>
                <a:spcBef>
                  <a:spcPts val="0"/>
                </a:spcBef>
                <a:spcAft>
                  <a:spcPts val="0"/>
                </a:spcAft>
                <a:buNone/>
              </a:pPr>
              <a:endParaRPr sz="1000">
                <a:latin typeface="Roboto"/>
                <a:ea typeface="Roboto"/>
                <a:cs typeface="Roboto"/>
                <a:sym typeface="Roboto"/>
              </a:endParaRPr>
            </a:p>
            <a:p>
              <a:pPr marL="0" lvl="0" indent="0" algn="l" rtl="0">
                <a:lnSpc>
                  <a:spcPct val="115000"/>
                </a:lnSpc>
                <a:spcBef>
                  <a:spcPts val="0"/>
                </a:spcBef>
                <a:spcAft>
                  <a:spcPts val="0"/>
                </a:spcAft>
                <a:buNone/>
              </a:pPr>
              <a:endParaRPr sz="1100">
                <a:latin typeface="Roboto"/>
                <a:ea typeface="Roboto"/>
                <a:cs typeface="Roboto"/>
                <a:sym typeface="Roboto"/>
              </a:endParaRPr>
            </a:p>
          </p:txBody>
        </p:sp>
      </p:grpSp>
      <p:grpSp>
        <p:nvGrpSpPr>
          <p:cNvPr id="260" name="Google Shape;260;p37"/>
          <p:cNvGrpSpPr/>
          <p:nvPr/>
        </p:nvGrpSpPr>
        <p:grpSpPr>
          <a:xfrm>
            <a:off x="3444125" y="544474"/>
            <a:ext cx="2501700" cy="1272547"/>
            <a:chOff x="809500" y="2095650"/>
            <a:chExt cx="2501700" cy="1272547"/>
          </a:xfrm>
        </p:grpSpPr>
        <p:sp>
          <p:nvSpPr>
            <p:cNvPr id="261" name="Google Shape;261;p37"/>
            <p:cNvSpPr/>
            <p:nvPr/>
          </p:nvSpPr>
          <p:spPr>
            <a:xfrm>
              <a:off x="809500" y="20956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7"/>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 name="Google Shape;263;p37"/>
          <p:cNvSpPr txBox="1">
            <a:spLocks noGrp="1"/>
          </p:cNvSpPr>
          <p:nvPr>
            <p:ph type="title"/>
          </p:nvPr>
        </p:nvSpPr>
        <p:spPr>
          <a:xfrm>
            <a:off x="3452853" y="1443203"/>
            <a:ext cx="2238300" cy="43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 sz="900" u="sng">
                <a:solidFill>
                  <a:schemeClr val="hlink"/>
                </a:solidFill>
                <a:latin typeface="Nunito"/>
                <a:ea typeface="Nunito"/>
                <a:cs typeface="Nunito"/>
                <a:sym typeface="Nunito"/>
                <a:hlinkClick r:id="rId4"/>
              </a:rPr>
              <a:t>https://www.kaggle.com/datasnaek/youtube-new</a:t>
            </a:r>
            <a:r>
              <a:rPr lang="fr" sz="900">
                <a:solidFill>
                  <a:srgbClr val="24292E"/>
                </a:solidFill>
                <a:latin typeface="Nunito"/>
                <a:ea typeface="Nunito"/>
                <a:cs typeface="Nunito"/>
                <a:sym typeface="Nunito"/>
              </a:rPr>
              <a:t> </a:t>
            </a:r>
            <a:endParaRPr sz="1000">
              <a:latin typeface="Nunito"/>
              <a:ea typeface="Nunito"/>
              <a:cs typeface="Nunito"/>
              <a:sym typeface="Nunito"/>
            </a:endParaRPr>
          </a:p>
        </p:txBody>
      </p:sp>
      <p:sp>
        <p:nvSpPr>
          <p:cNvPr id="264" name="Google Shape;264;p37"/>
          <p:cNvSpPr txBox="1">
            <a:spLocks noGrp="1"/>
          </p:cNvSpPr>
          <p:nvPr>
            <p:ph type="body" idx="2"/>
          </p:nvPr>
        </p:nvSpPr>
        <p:spPr>
          <a:xfrm>
            <a:off x="3575828" y="556180"/>
            <a:ext cx="2238300" cy="649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fr" sz="900">
                <a:solidFill>
                  <a:srgbClr val="24292E"/>
                </a:solidFill>
                <a:latin typeface="Nunito"/>
                <a:ea typeface="Nunito"/>
                <a:cs typeface="Nunito"/>
                <a:sym typeface="Nunito"/>
              </a:rPr>
              <a:t>Follows the YouTube videos on the trending page for 2017-2018 for 10 countries (Brazil, Denmark, France, Great Britain, japan, India, Korea, Russia, Canada and Mexico)</a:t>
            </a:r>
            <a:endParaRPr sz="800">
              <a:latin typeface="Nunito"/>
              <a:ea typeface="Nunito"/>
              <a:cs typeface="Nunito"/>
              <a:sym typeface="Nunito"/>
            </a:endParaRPr>
          </a:p>
        </p:txBody>
      </p:sp>
      <p:grpSp>
        <p:nvGrpSpPr>
          <p:cNvPr id="265" name="Google Shape;265;p37"/>
          <p:cNvGrpSpPr/>
          <p:nvPr/>
        </p:nvGrpSpPr>
        <p:grpSpPr>
          <a:xfrm rot="10800000" flipH="1">
            <a:off x="5616192" y="2024046"/>
            <a:ext cx="2501700" cy="1353953"/>
            <a:chOff x="830400" y="3274596"/>
            <a:chExt cx="2501700" cy="1353953"/>
          </a:xfrm>
        </p:grpSpPr>
        <p:sp>
          <p:nvSpPr>
            <p:cNvPr id="266" name="Google Shape;266;p37"/>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7"/>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 name="Google Shape;268;p37"/>
          <p:cNvSpPr txBox="1">
            <a:spLocks noGrp="1"/>
          </p:cNvSpPr>
          <p:nvPr>
            <p:ph type="title"/>
          </p:nvPr>
        </p:nvSpPr>
        <p:spPr>
          <a:xfrm>
            <a:off x="5701700" y="2947725"/>
            <a:ext cx="2328000" cy="48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sz="1000"/>
          </a:p>
          <a:p>
            <a:pPr marL="0" lvl="0" indent="0" algn="l" rtl="0">
              <a:lnSpc>
                <a:spcPct val="142857"/>
              </a:lnSpc>
              <a:spcBef>
                <a:spcPts val="0"/>
              </a:spcBef>
              <a:spcAft>
                <a:spcPts val="0"/>
              </a:spcAft>
              <a:buNone/>
            </a:pPr>
            <a:endParaRPr sz="1000"/>
          </a:p>
          <a:p>
            <a:pPr marL="0" lvl="0" indent="0" algn="l" rtl="0">
              <a:lnSpc>
                <a:spcPct val="142857"/>
              </a:lnSpc>
              <a:spcBef>
                <a:spcPts val="0"/>
              </a:spcBef>
              <a:spcAft>
                <a:spcPts val="0"/>
              </a:spcAft>
              <a:buNone/>
            </a:pPr>
            <a:endParaRPr sz="800">
              <a:solidFill>
                <a:srgbClr val="24292E"/>
              </a:solidFill>
              <a:latin typeface="Nunito"/>
              <a:ea typeface="Nunito"/>
              <a:cs typeface="Nunito"/>
              <a:sym typeface="Nunito"/>
            </a:endParaRPr>
          </a:p>
          <a:p>
            <a:pPr marL="0" lvl="0" indent="0" algn="l" rtl="0">
              <a:lnSpc>
                <a:spcPct val="142857"/>
              </a:lnSpc>
              <a:spcBef>
                <a:spcPts val="0"/>
              </a:spcBef>
              <a:spcAft>
                <a:spcPts val="0"/>
              </a:spcAft>
              <a:buNone/>
            </a:pPr>
            <a:endParaRPr sz="800">
              <a:solidFill>
                <a:srgbClr val="24292E"/>
              </a:solidFill>
              <a:latin typeface="Nunito"/>
              <a:ea typeface="Nunito"/>
              <a:cs typeface="Nunito"/>
              <a:sym typeface="Nunito"/>
            </a:endParaRPr>
          </a:p>
          <a:p>
            <a:pPr marL="0" lvl="0" indent="0" algn="l" rtl="0">
              <a:lnSpc>
                <a:spcPct val="142857"/>
              </a:lnSpc>
              <a:spcBef>
                <a:spcPts val="0"/>
              </a:spcBef>
              <a:spcAft>
                <a:spcPts val="0"/>
              </a:spcAft>
              <a:buNone/>
            </a:pPr>
            <a:endParaRPr sz="800">
              <a:solidFill>
                <a:srgbClr val="24292E"/>
              </a:solidFill>
              <a:latin typeface="Nunito"/>
              <a:ea typeface="Nunito"/>
              <a:cs typeface="Nunito"/>
              <a:sym typeface="Nunito"/>
            </a:endParaRPr>
          </a:p>
          <a:p>
            <a:pPr marL="0" lvl="0" indent="0" algn="l" rtl="0">
              <a:lnSpc>
                <a:spcPct val="142857"/>
              </a:lnSpc>
              <a:spcBef>
                <a:spcPts val="0"/>
              </a:spcBef>
              <a:spcAft>
                <a:spcPts val="0"/>
              </a:spcAft>
              <a:buNone/>
            </a:pPr>
            <a:endParaRPr sz="800">
              <a:solidFill>
                <a:srgbClr val="24292E"/>
              </a:solidFill>
              <a:latin typeface="Nunito"/>
              <a:ea typeface="Nunito"/>
              <a:cs typeface="Nunito"/>
              <a:sym typeface="Nunito"/>
            </a:endParaRPr>
          </a:p>
          <a:p>
            <a:pPr marL="0" lvl="0" indent="0" algn="l" rtl="0">
              <a:lnSpc>
                <a:spcPct val="142857"/>
              </a:lnSpc>
              <a:spcBef>
                <a:spcPts val="0"/>
              </a:spcBef>
              <a:spcAft>
                <a:spcPts val="0"/>
              </a:spcAft>
              <a:buNone/>
            </a:pPr>
            <a:endParaRPr sz="800">
              <a:solidFill>
                <a:srgbClr val="24292E"/>
              </a:solidFill>
              <a:latin typeface="Nunito"/>
              <a:ea typeface="Nunito"/>
              <a:cs typeface="Nunito"/>
              <a:sym typeface="Nunito"/>
            </a:endParaRPr>
          </a:p>
          <a:p>
            <a:pPr marL="0" lvl="0" indent="0" algn="l" rtl="0">
              <a:lnSpc>
                <a:spcPct val="142857"/>
              </a:lnSpc>
              <a:spcBef>
                <a:spcPts val="0"/>
              </a:spcBef>
              <a:spcAft>
                <a:spcPts val="0"/>
              </a:spcAft>
              <a:buNone/>
            </a:pPr>
            <a:endParaRPr sz="800">
              <a:solidFill>
                <a:srgbClr val="24292E"/>
              </a:solidFill>
              <a:latin typeface="Nunito"/>
              <a:ea typeface="Nunito"/>
              <a:cs typeface="Nunito"/>
              <a:sym typeface="Nunito"/>
            </a:endParaRPr>
          </a:p>
          <a:p>
            <a:pPr marL="0" lvl="0" indent="0" algn="l" rtl="0">
              <a:lnSpc>
                <a:spcPct val="142857"/>
              </a:lnSpc>
              <a:spcBef>
                <a:spcPts val="0"/>
              </a:spcBef>
              <a:spcAft>
                <a:spcPts val="0"/>
              </a:spcAft>
              <a:buNone/>
            </a:pPr>
            <a:endParaRPr sz="800">
              <a:solidFill>
                <a:srgbClr val="24292E"/>
              </a:solidFill>
              <a:latin typeface="Nunito"/>
              <a:ea typeface="Nunito"/>
              <a:cs typeface="Nunito"/>
              <a:sym typeface="Nunito"/>
            </a:endParaRPr>
          </a:p>
          <a:p>
            <a:pPr marL="0" lvl="0" indent="0" algn="l" rtl="0">
              <a:lnSpc>
                <a:spcPct val="142857"/>
              </a:lnSpc>
              <a:spcBef>
                <a:spcPts val="0"/>
              </a:spcBef>
              <a:spcAft>
                <a:spcPts val="0"/>
              </a:spcAft>
              <a:buNone/>
            </a:pPr>
            <a:endParaRPr sz="800">
              <a:solidFill>
                <a:srgbClr val="24292E"/>
              </a:solidFill>
              <a:latin typeface="Nunito"/>
              <a:ea typeface="Nunito"/>
              <a:cs typeface="Nunito"/>
              <a:sym typeface="Nunito"/>
            </a:endParaRPr>
          </a:p>
          <a:p>
            <a:pPr marL="0" lvl="0" indent="0" algn="l" rtl="0">
              <a:lnSpc>
                <a:spcPct val="142857"/>
              </a:lnSpc>
              <a:spcBef>
                <a:spcPts val="0"/>
              </a:spcBef>
              <a:spcAft>
                <a:spcPts val="0"/>
              </a:spcAft>
              <a:buNone/>
            </a:pPr>
            <a:endParaRPr sz="800">
              <a:solidFill>
                <a:srgbClr val="24292E"/>
              </a:solidFill>
              <a:latin typeface="Nunito"/>
              <a:ea typeface="Nunito"/>
              <a:cs typeface="Nunito"/>
              <a:sym typeface="Nunito"/>
            </a:endParaRPr>
          </a:p>
          <a:p>
            <a:pPr marL="0" lvl="0" indent="0" algn="l" rtl="0">
              <a:lnSpc>
                <a:spcPct val="142857"/>
              </a:lnSpc>
              <a:spcBef>
                <a:spcPts val="0"/>
              </a:spcBef>
              <a:spcAft>
                <a:spcPts val="0"/>
              </a:spcAft>
              <a:buNone/>
            </a:pPr>
            <a:r>
              <a:rPr lang="fr" sz="900" u="sng">
                <a:solidFill>
                  <a:schemeClr val="hlink"/>
                </a:solidFill>
                <a:latin typeface="Nunito"/>
                <a:ea typeface="Nunito"/>
                <a:cs typeface="Nunito"/>
                <a:sym typeface="Nunito"/>
                <a:hlinkClick r:id="rId5"/>
              </a:rPr>
              <a:t>https://sites.google.com/site/cmuviralvideos/download</a:t>
            </a:r>
            <a:r>
              <a:rPr lang="fr" sz="900">
                <a:solidFill>
                  <a:srgbClr val="24292E"/>
                </a:solidFill>
                <a:latin typeface="Nunito"/>
                <a:ea typeface="Nunito"/>
                <a:cs typeface="Nunito"/>
                <a:sym typeface="Nunito"/>
              </a:rPr>
              <a:t>  </a:t>
            </a:r>
            <a:endParaRPr sz="1000">
              <a:latin typeface="Nunito"/>
              <a:ea typeface="Nunito"/>
              <a:cs typeface="Nunito"/>
              <a:sym typeface="Nunito"/>
            </a:endParaRPr>
          </a:p>
        </p:txBody>
      </p:sp>
      <p:sp>
        <p:nvSpPr>
          <p:cNvPr id="269" name="Google Shape;269;p37"/>
          <p:cNvSpPr txBox="1">
            <a:spLocks noGrp="1"/>
          </p:cNvSpPr>
          <p:nvPr>
            <p:ph type="body" idx="2"/>
          </p:nvPr>
        </p:nvSpPr>
        <p:spPr>
          <a:xfrm>
            <a:off x="5691153" y="2057481"/>
            <a:ext cx="2238300" cy="649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 sz="900">
                <a:solidFill>
                  <a:srgbClr val="24292E"/>
                </a:solidFill>
                <a:latin typeface="Nunito"/>
                <a:ea typeface="Nunito"/>
                <a:cs typeface="Nunito"/>
                <a:sym typeface="Nunito"/>
              </a:rPr>
              <a:t>Carnegie Mellon following viral videos from 2006- 2011. This will be used to see how the topic of viral videos changes as internet and YouTube availability changes. </a:t>
            </a:r>
            <a:endParaRPr sz="800">
              <a:latin typeface="Nunito"/>
              <a:ea typeface="Nunito"/>
              <a:cs typeface="Nunito"/>
              <a:sym typeface="Nunito"/>
            </a:endParaRPr>
          </a:p>
        </p:txBody>
      </p:sp>
      <p:grpSp>
        <p:nvGrpSpPr>
          <p:cNvPr id="270" name="Google Shape;270;p37"/>
          <p:cNvGrpSpPr/>
          <p:nvPr/>
        </p:nvGrpSpPr>
        <p:grpSpPr>
          <a:xfrm>
            <a:off x="4799891" y="3585021"/>
            <a:ext cx="2501700" cy="1353953"/>
            <a:chOff x="830400" y="3274596"/>
            <a:chExt cx="2501700" cy="1353953"/>
          </a:xfrm>
        </p:grpSpPr>
        <p:sp>
          <p:nvSpPr>
            <p:cNvPr id="271" name="Google Shape;271;p37"/>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7"/>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37"/>
          <p:cNvSpPr txBox="1">
            <a:spLocks noGrp="1"/>
          </p:cNvSpPr>
          <p:nvPr>
            <p:ph type="body" idx="2"/>
          </p:nvPr>
        </p:nvSpPr>
        <p:spPr>
          <a:xfrm>
            <a:off x="4838750" y="3746023"/>
            <a:ext cx="2424000" cy="85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 sz="1200">
                <a:solidFill>
                  <a:srgbClr val="24292E"/>
                </a:solidFill>
                <a:latin typeface="Nunito"/>
                <a:ea typeface="Nunito"/>
                <a:cs typeface="Nunito"/>
                <a:sym typeface="Nunito"/>
              </a:rPr>
              <a:t>Dataset regarding internet availability from 1990 to 2017</a:t>
            </a:r>
            <a:r>
              <a:rPr lang="fr" sz="900" b="1" u="sng">
                <a:solidFill>
                  <a:schemeClr val="hlink"/>
                </a:solidFill>
                <a:latin typeface="Nunito"/>
                <a:ea typeface="Nunito"/>
                <a:cs typeface="Nunito"/>
                <a:sym typeface="Nunito"/>
                <a:hlinkClick r:id="rId6"/>
              </a:rPr>
              <a:t>https://ourworldindata.org/internet#:~:text=Globally%20the%20number%20of%20internet,from%20each%20country%20are%20online%3F</a:t>
            </a:r>
            <a:r>
              <a:rPr lang="fr" sz="900" b="1" u="sng">
                <a:solidFill>
                  <a:schemeClr val="hlink"/>
                </a:solidFill>
                <a:latin typeface="Nunito"/>
                <a:ea typeface="Nunito"/>
                <a:cs typeface="Nunito"/>
                <a:sym typeface="Nunito"/>
              </a:rPr>
              <a:t> </a:t>
            </a:r>
            <a:endParaRPr sz="800">
              <a:solidFill>
                <a:srgbClr val="24292E"/>
              </a:solidFill>
              <a:latin typeface="Nunito"/>
              <a:ea typeface="Nunito"/>
              <a:cs typeface="Nunito"/>
              <a:sym typeface="Nunito"/>
            </a:endParaRPr>
          </a:p>
        </p:txBody>
      </p:sp>
      <p:sp>
        <p:nvSpPr>
          <p:cNvPr id="274" name="Google Shape;274;p37"/>
          <p:cNvSpPr txBox="1"/>
          <p:nvPr/>
        </p:nvSpPr>
        <p:spPr>
          <a:xfrm>
            <a:off x="6615800" y="183950"/>
            <a:ext cx="1413900" cy="8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8"/>
          <p:cNvSpPr txBox="1">
            <a:spLocks noGrp="1"/>
          </p:cNvSpPr>
          <p:nvPr>
            <p:ph type="title"/>
          </p:nvPr>
        </p:nvSpPr>
        <p:spPr>
          <a:xfrm>
            <a:off x="729450" y="6328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Literature Review  </a:t>
            </a:r>
            <a:endParaRPr/>
          </a:p>
        </p:txBody>
      </p:sp>
      <p:sp>
        <p:nvSpPr>
          <p:cNvPr id="280" name="Google Shape;280;p38"/>
          <p:cNvSpPr txBox="1"/>
          <p:nvPr/>
        </p:nvSpPr>
        <p:spPr>
          <a:xfrm>
            <a:off x="729450" y="1325125"/>
            <a:ext cx="5326800" cy="24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800">
                <a:solidFill>
                  <a:schemeClr val="dk2"/>
                </a:solidFill>
                <a:latin typeface="Open Sans"/>
                <a:ea typeface="Open Sans"/>
                <a:cs typeface="Open Sans"/>
                <a:sym typeface="Open Sans"/>
              </a:rPr>
              <a:t>What others have done before us</a:t>
            </a:r>
            <a:endParaRPr sz="1800">
              <a:solidFill>
                <a:schemeClr val="dk2"/>
              </a:solidFill>
              <a:latin typeface="Open Sans"/>
              <a:ea typeface="Open Sans"/>
              <a:cs typeface="Open Sans"/>
              <a:sym typeface="Open Sans"/>
            </a:endParaRPr>
          </a:p>
        </p:txBody>
      </p:sp>
      <p:sp>
        <p:nvSpPr>
          <p:cNvPr id="281" name="Google Shape;281;p38"/>
          <p:cNvSpPr txBox="1"/>
          <p:nvPr/>
        </p:nvSpPr>
        <p:spPr>
          <a:xfrm>
            <a:off x="729450" y="1934775"/>
            <a:ext cx="7320000" cy="9255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Font typeface="Lato"/>
              <a:buChar char="●"/>
            </a:pPr>
            <a:r>
              <a:rPr lang="fr" sz="1500">
                <a:solidFill>
                  <a:schemeClr val="accent1"/>
                </a:solidFill>
                <a:latin typeface="Lato"/>
                <a:ea typeface="Lato"/>
                <a:cs typeface="Lato"/>
                <a:sym typeface="Lato"/>
              </a:rPr>
              <a:t>Increasing amount of research has been done around popularity on Youtube</a:t>
            </a:r>
            <a:endParaRPr sz="1500">
              <a:solidFill>
                <a:schemeClr val="accent1"/>
              </a:solidFill>
              <a:latin typeface="Lato"/>
              <a:ea typeface="Lato"/>
              <a:cs typeface="Lato"/>
              <a:sym typeface="Lato"/>
            </a:endParaRPr>
          </a:p>
          <a:p>
            <a:pPr marL="457200" lvl="0" indent="-317500" algn="l" rtl="0">
              <a:lnSpc>
                <a:spcPct val="115000"/>
              </a:lnSpc>
              <a:spcBef>
                <a:spcPts val="0"/>
              </a:spcBef>
              <a:spcAft>
                <a:spcPts val="0"/>
              </a:spcAft>
              <a:buSzPts val="1400"/>
              <a:buFont typeface="Lato"/>
              <a:buChar char="●"/>
            </a:pPr>
            <a:r>
              <a:rPr lang="fr" sz="1500">
                <a:solidFill>
                  <a:schemeClr val="accent1"/>
                </a:solidFill>
                <a:latin typeface="Lato"/>
                <a:ea typeface="Lato"/>
                <a:cs typeface="Lato"/>
                <a:sym typeface="Lato"/>
              </a:rPr>
              <a:t>Viral and trending phenomena usually analysed separately </a:t>
            </a:r>
            <a:endParaRPr sz="1500">
              <a:solidFill>
                <a:schemeClr val="accent1"/>
              </a:solidFill>
              <a:latin typeface="Lato"/>
              <a:ea typeface="Lato"/>
              <a:cs typeface="Lato"/>
              <a:sym typeface="Lato"/>
            </a:endParaRPr>
          </a:p>
          <a:p>
            <a:pPr marL="457200" lvl="0" indent="-317500" algn="l" rtl="0">
              <a:lnSpc>
                <a:spcPct val="115000"/>
              </a:lnSpc>
              <a:spcBef>
                <a:spcPts val="0"/>
              </a:spcBef>
              <a:spcAft>
                <a:spcPts val="0"/>
              </a:spcAft>
              <a:buSzPts val="1400"/>
              <a:buFont typeface="Lato"/>
              <a:buChar char="●"/>
            </a:pPr>
            <a:r>
              <a:rPr lang="fr" sz="1500">
                <a:solidFill>
                  <a:schemeClr val="accent1"/>
                </a:solidFill>
                <a:latin typeface="Lato"/>
                <a:ea typeface="Lato"/>
                <a:cs typeface="Lato"/>
                <a:sym typeface="Lato"/>
              </a:rPr>
              <a:t>Datasets mostly collected through Youtube AP</a:t>
            </a:r>
            <a:r>
              <a:rPr lang="fr">
                <a:latin typeface="Lato"/>
                <a:ea typeface="Lato"/>
                <a:cs typeface="Lato"/>
                <a:sym typeface="Lato"/>
              </a:rPr>
              <a:t>I </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
        <p:nvSpPr>
          <p:cNvPr id="282" name="Google Shape;282;p38"/>
          <p:cNvSpPr txBox="1"/>
          <p:nvPr/>
        </p:nvSpPr>
        <p:spPr>
          <a:xfrm>
            <a:off x="54600" y="3326000"/>
            <a:ext cx="9034800" cy="17094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rgbClr val="000000"/>
              </a:buClr>
              <a:buSzPts val="1300"/>
              <a:buFont typeface="Calibri"/>
              <a:buChar char="●"/>
            </a:pPr>
            <a:r>
              <a:rPr lang="fr" sz="1100"/>
              <a:t>Jiang, Lu, et al. "Viral video style: A closer look at viral videos on youtube." </a:t>
            </a:r>
            <a:r>
              <a:rPr lang="fr" sz="1100" i="1"/>
              <a:t>Proceedings of International Conference on Multimedia Retrieval</a:t>
            </a:r>
            <a:r>
              <a:rPr lang="fr" sz="1100"/>
              <a:t>. 2014.   </a:t>
            </a:r>
            <a:r>
              <a:rPr lang="fr" sz="1100" b="1" i="1">
                <a:uFill>
                  <a:noFill/>
                </a:uFill>
                <a:latin typeface="Calibri"/>
                <a:ea typeface="Calibri"/>
                <a:cs typeface="Calibri"/>
                <a:sym typeface="Calibri"/>
                <a:hlinkClick r:id="rId3"/>
              </a:rPr>
              <a:t>CMU Viral Videos Dataset</a:t>
            </a:r>
            <a:r>
              <a:rPr lang="fr" sz="1100" b="1" i="1">
                <a:latin typeface="Calibri"/>
                <a:ea typeface="Calibri"/>
                <a:cs typeface="Calibri"/>
                <a:sym typeface="Calibri"/>
              </a:rPr>
              <a:t> </a:t>
            </a:r>
            <a:r>
              <a:rPr lang="fr" sz="1100" i="1">
                <a:latin typeface="Calibri"/>
                <a:ea typeface="Calibri"/>
                <a:cs typeface="Calibri"/>
                <a:sym typeface="Calibri"/>
              </a:rPr>
              <a:t>	</a:t>
            </a:r>
            <a:r>
              <a:rPr lang="fr" sz="1100" u="sng">
                <a:latin typeface="Calibri"/>
                <a:ea typeface="Calibri"/>
                <a:cs typeface="Calibri"/>
                <a:sym typeface="Calibri"/>
              </a:rPr>
              <a:t>													</a:t>
            </a:r>
            <a:endParaRPr sz="1100" u="sng">
              <a:latin typeface="Calibri"/>
              <a:ea typeface="Calibri"/>
              <a:cs typeface="Calibri"/>
              <a:sym typeface="Calibri"/>
            </a:endParaRPr>
          </a:p>
          <a:p>
            <a:pPr marL="457200" lvl="0" indent="-311150" algn="l" rtl="0">
              <a:lnSpc>
                <a:spcPct val="115000"/>
              </a:lnSpc>
              <a:spcBef>
                <a:spcPts val="0"/>
              </a:spcBef>
              <a:spcAft>
                <a:spcPts val="0"/>
              </a:spcAft>
              <a:buClr>
                <a:srgbClr val="000000"/>
              </a:buClr>
              <a:buSzPts val="1300"/>
              <a:buFont typeface="Calibri"/>
              <a:buChar char="●"/>
            </a:pPr>
            <a:r>
              <a:rPr lang="fr" sz="1100"/>
              <a:t>Hussain, Muhammad Nihal, et al. "Understanding digital ethnography: socio-computational analysis of trending YouTube videos." </a:t>
            </a:r>
            <a:r>
              <a:rPr lang="fr" sz="1100" i="1"/>
              <a:t>International Conference on Social Computing, Behavioral-Cultural Modeling &amp; Prediction and Behavior Representation in Modeling and Simulation (SBP-BRiMS 2018)</a:t>
            </a:r>
            <a:r>
              <a:rPr lang="fr" sz="1100"/>
              <a:t>. 2018.</a:t>
            </a:r>
            <a:r>
              <a:rPr lang="fr" sz="1100">
                <a:latin typeface="Calibri"/>
                <a:ea typeface="Calibri"/>
                <a:cs typeface="Calibri"/>
                <a:sym typeface="Calibri"/>
              </a:rPr>
              <a:t> </a:t>
            </a:r>
            <a:r>
              <a:rPr lang="fr" sz="1100" b="1" i="1">
                <a:latin typeface="Calibri"/>
                <a:ea typeface="Calibri"/>
                <a:cs typeface="Calibri"/>
                <a:sym typeface="Calibri"/>
              </a:rPr>
              <a:t>Kaggle Youtube Trending Statistics Dataset </a:t>
            </a:r>
            <a:endParaRPr/>
          </a:p>
        </p:txBody>
      </p:sp>
    </p:spTree>
  </p:cSld>
  <p:clrMapOvr>
    <a:masterClrMapping/>
  </p:clrMapOvr>
</p:sld>
</file>

<file path=ppt/theme/theme1.xml><?xml version="1.0" encoding="utf-8"?>
<a:theme xmlns:a="http://schemas.openxmlformats.org/drawingml/2006/main" name="Tropic">
  <a:themeElements>
    <a:clrScheme name="Tropic">
      <a:dk1>
        <a:srgbClr val="D41C17"/>
      </a:dk1>
      <a:lt1>
        <a:srgbClr val="FFFFFF"/>
      </a:lt1>
      <a:dk2>
        <a:srgbClr val="FF4800"/>
      </a:dk2>
      <a:lt2>
        <a:srgbClr val="FFFFFF"/>
      </a:lt2>
      <a:accent1>
        <a:srgbClr val="EF6C00"/>
      </a:accent1>
      <a:accent2>
        <a:srgbClr val="E4FFF7"/>
      </a:accent2>
      <a:accent3>
        <a:srgbClr val="DB0505"/>
      </a:accent3>
      <a:accent4>
        <a:srgbClr val="FF00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treamline">
  <a:themeElements>
    <a:clrScheme name="Streamline">
      <a:dk1>
        <a:srgbClr val="FF2323"/>
      </a:dk1>
      <a:lt1>
        <a:srgbClr val="FFFFFF"/>
      </a:lt1>
      <a:dk2>
        <a:srgbClr val="1A1A1A"/>
      </a:dk2>
      <a:lt2>
        <a:srgbClr val="FFFFFF"/>
      </a:lt2>
      <a:accent1>
        <a:srgbClr val="595959"/>
      </a:accent1>
      <a:accent2>
        <a:srgbClr val="6AA4C8"/>
      </a:accent2>
      <a:accent3>
        <a:srgbClr val="F300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2811</Words>
  <Application>Microsoft Office PowerPoint</Application>
  <PresentationFormat>Affichage à l'écran (16:9)</PresentationFormat>
  <Paragraphs>274</Paragraphs>
  <Slides>23</Slides>
  <Notes>23</Notes>
  <HiddenSlides>0</HiddenSlides>
  <MMClips>0</MMClips>
  <ScaleCrop>false</ScaleCrop>
  <HeadingPairs>
    <vt:vector size="6" baseType="variant">
      <vt:variant>
        <vt:lpstr>Polices utilisées</vt:lpstr>
      </vt:variant>
      <vt:variant>
        <vt:i4>11</vt:i4>
      </vt:variant>
      <vt:variant>
        <vt:lpstr>Thème</vt:lpstr>
      </vt:variant>
      <vt:variant>
        <vt:i4>2</vt:i4>
      </vt:variant>
      <vt:variant>
        <vt:lpstr>Titres des diapositives</vt:lpstr>
      </vt:variant>
      <vt:variant>
        <vt:i4>23</vt:i4>
      </vt:variant>
    </vt:vector>
  </HeadingPairs>
  <TitlesOfParts>
    <vt:vector size="36" baseType="lpstr">
      <vt:lpstr>Raleway</vt:lpstr>
      <vt:lpstr>Open Sans</vt:lpstr>
      <vt:lpstr>Times New Roman</vt:lpstr>
      <vt:lpstr>Arial</vt:lpstr>
      <vt:lpstr>Nunito</vt:lpstr>
      <vt:lpstr>Lato</vt:lpstr>
      <vt:lpstr>Calibri</vt:lpstr>
      <vt:lpstr>Georgia</vt:lpstr>
      <vt:lpstr>PT Sans Narrow</vt:lpstr>
      <vt:lpstr>Roboto</vt:lpstr>
      <vt:lpstr>Verdana</vt:lpstr>
      <vt:lpstr>Tropic</vt:lpstr>
      <vt:lpstr>Streamline</vt:lpstr>
      <vt:lpstr>What makes a    </vt:lpstr>
      <vt:lpstr>What is Youtube Trending ? </vt:lpstr>
      <vt:lpstr>Présentation PowerPoint</vt:lpstr>
      <vt:lpstr>What does it mean to go viral? </vt:lpstr>
      <vt:lpstr>Présentation PowerPoint</vt:lpstr>
      <vt:lpstr>What we did</vt:lpstr>
      <vt:lpstr>Présentation PowerPoint</vt:lpstr>
      <vt:lpstr>https://www.kaggle.com/datasnaek/youtube-new </vt:lpstr>
      <vt:lpstr>Literature Review  </vt:lpstr>
      <vt:lpstr>The Next Steps</vt:lpstr>
      <vt:lpstr>Présentation PowerPoint</vt:lpstr>
      <vt:lpstr>Présentation PowerPoint</vt:lpstr>
      <vt:lpstr>Exploratory Data Analysis </vt:lpstr>
      <vt:lpstr>Correlation heatmap </vt:lpstr>
      <vt:lpstr>Scatter plots  </vt:lpstr>
      <vt:lpstr>Sparkline</vt:lpstr>
      <vt:lpstr>Présentation PowerPoint</vt:lpstr>
      <vt:lpstr>Présentation PowerPoint</vt:lpstr>
      <vt:lpstr>Word clouds </vt:lpstr>
      <vt:lpstr>Map</vt:lpstr>
      <vt:lpstr>  the Team</vt:lpstr>
      <vt:lpstr>Q&amp;A</vt:lpstr>
      <vt:lpstr>Bibliography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makes a    </dc:title>
  <cp:lastModifiedBy>Valentin, Elisa</cp:lastModifiedBy>
  <cp:revision>2</cp:revision>
  <dcterms:modified xsi:type="dcterms:W3CDTF">2020-11-17T09:03:06Z</dcterms:modified>
</cp:coreProperties>
</file>